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
  </p:notesMasterIdLst>
  <p:handoutMasterIdLst>
    <p:handoutMasterId r:id="rId4"/>
  </p:handoutMasterIdLst>
  <p:sldIdLst>
    <p:sldId id="411" r:id="rId2"/>
  </p:sldIdLst>
  <p:sldSz cx="9906000" cy="6858000" type="A4"/>
  <p:notesSz cx="6808788" cy="9940925"/>
  <p:defaultText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3131">
          <p15:clr>
            <a:srgbClr val="A4A3A4"/>
          </p15:clr>
        </p15:guide>
        <p15:guide id="4"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9598"/>
    <a:srgbClr val="0176C3"/>
    <a:srgbClr val="13B8B0"/>
    <a:srgbClr val="937BB9"/>
    <a:srgbClr val="C2CA03"/>
    <a:srgbClr val="F68220"/>
    <a:srgbClr val="3B9CD7"/>
    <a:srgbClr val="44B2C8"/>
    <a:srgbClr val="FFFFFF"/>
    <a:srgbClr val="4C9D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07" autoAdjust="0"/>
    <p:restoredTop sz="96215" autoAdjust="0"/>
  </p:normalViewPr>
  <p:slideViewPr>
    <p:cSldViewPr snapToGrid="0">
      <p:cViewPr varScale="1">
        <p:scale>
          <a:sx n="106" d="100"/>
          <a:sy n="106" d="100"/>
        </p:scale>
        <p:origin x="-372" y="-90"/>
      </p:cViewPr>
      <p:guideLst>
        <p:guide orient="horz" pos="2160"/>
        <p:guide pos="312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706"/>
    </p:cViewPr>
  </p:sorterViewPr>
  <p:notesViewPr>
    <p:cSldViewPr snapToGrid="0" showGuides="1">
      <p:cViewPr varScale="1">
        <p:scale>
          <a:sx n="88" d="100"/>
          <a:sy n="88" d="100"/>
        </p:scale>
        <p:origin x="-3804" y="-102"/>
      </p:cViewPr>
      <p:guideLst>
        <p:guide orient="horz" pos="2880"/>
        <p:guide orient="horz" pos="3131"/>
        <p:guide pos="2160"/>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F72A1F59-74F8-44CF-9608-D1D1F0996587}" type="datetimeFigureOut">
              <a:rPr lang="en-GB" smtClean="0"/>
              <a:t>19/07/2018</a:t>
            </a:fld>
            <a:endParaRPr lang="en-GB" dirty="0"/>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B5456408-28DD-4FFF-92F7-977F2BC32B77}" type="slidenum">
              <a:rPr lang="en-GB" smtClean="0"/>
              <a:t>‹#›</a:t>
            </a:fld>
            <a:endParaRPr lang="en-GB" dirty="0"/>
          </a:p>
        </p:txBody>
      </p:sp>
    </p:spTree>
    <p:extLst>
      <p:ext uri="{BB962C8B-B14F-4D97-AF65-F5344CB8AC3E}">
        <p14:creationId xmlns:p14="http://schemas.microsoft.com/office/powerpoint/2010/main" val="3460571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D36F24F6-1556-47AD-907E-11C4C804A6C2}" type="datetimeFigureOut">
              <a:rPr lang="en-GB" smtClean="0"/>
              <a:t>19/07/2018</a:t>
            </a:fld>
            <a:endParaRPr lang="en-GB" dirty="0"/>
          </a:p>
        </p:txBody>
      </p:sp>
      <p:sp>
        <p:nvSpPr>
          <p:cNvPr id="4" name="Slide Image Placeholder 3"/>
          <p:cNvSpPr>
            <a:spLocks noGrp="1" noRot="1" noChangeAspect="1"/>
          </p:cNvSpPr>
          <p:nvPr>
            <p:ph type="sldImg" idx="2"/>
          </p:nvPr>
        </p:nvSpPr>
        <p:spPr>
          <a:xfrm>
            <a:off x="712788" y="746125"/>
            <a:ext cx="5383212" cy="37274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8731FDDB-74AF-466F-B92E-1346EC410FDE}" type="slidenum">
              <a:rPr lang="en-GB" smtClean="0"/>
              <a:t>‹#›</a:t>
            </a:fld>
            <a:endParaRPr lang="en-GB" dirty="0"/>
          </a:p>
        </p:txBody>
      </p:sp>
    </p:spTree>
    <p:extLst>
      <p:ext uri="{BB962C8B-B14F-4D97-AF65-F5344CB8AC3E}">
        <p14:creationId xmlns:p14="http://schemas.microsoft.com/office/powerpoint/2010/main" val="1495987017"/>
      </p:ext>
    </p:extLst>
  </p:cSld>
  <p:clrMap bg1="lt1" tx1="dk1" bg2="lt2" tx2="dk2" accent1="accent1" accent2="accent2" accent3="accent3" accent4="accent4" accent5="accent5" accent6="accent6" hlink="hlink" folHlink="folHlink"/>
  <p:notesStyle>
    <a:lvl1pPr marL="0" algn="l" defTabSz="872722" rtl="0" eaLnBrk="1" latinLnBrk="0" hangingPunct="1">
      <a:defRPr sz="1100" kern="1200">
        <a:solidFill>
          <a:schemeClr val="tx1"/>
        </a:solidFill>
        <a:latin typeface="+mn-lt"/>
        <a:ea typeface="+mn-ea"/>
        <a:cs typeface="+mn-cs"/>
      </a:defRPr>
    </a:lvl1pPr>
    <a:lvl2pPr marL="436361" algn="l" defTabSz="872722" rtl="0" eaLnBrk="1" latinLnBrk="0" hangingPunct="1">
      <a:defRPr sz="1100" kern="1200">
        <a:solidFill>
          <a:schemeClr val="tx1"/>
        </a:solidFill>
        <a:latin typeface="+mn-lt"/>
        <a:ea typeface="+mn-ea"/>
        <a:cs typeface="+mn-cs"/>
      </a:defRPr>
    </a:lvl2pPr>
    <a:lvl3pPr marL="872722" algn="l" defTabSz="872722" rtl="0" eaLnBrk="1" latinLnBrk="0" hangingPunct="1">
      <a:defRPr sz="1100" kern="1200">
        <a:solidFill>
          <a:schemeClr val="tx1"/>
        </a:solidFill>
        <a:latin typeface="+mn-lt"/>
        <a:ea typeface="+mn-ea"/>
        <a:cs typeface="+mn-cs"/>
      </a:defRPr>
    </a:lvl3pPr>
    <a:lvl4pPr marL="1309083" algn="l" defTabSz="872722" rtl="0" eaLnBrk="1" latinLnBrk="0" hangingPunct="1">
      <a:defRPr sz="1100" kern="1200">
        <a:solidFill>
          <a:schemeClr val="tx1"/>
        </a:solidFill>
        <a:latin typeface="+mn-lt"/>
        <a:ea typeface="+mn-ea"/>
        <a:cs typeface="+mn-cs"/>
      </a:defRPr>
    </a:lvl4pPr>
    <a:lvl5pPr marL="1745445" algn="l" defTabSz="872722" rtl="0" eaLnBrk="1" latinLnBrk="0" hangingPunct="1">
      <a:defRPr sz="1100" kern="1200">
        <a:solidFill>
          <a:schemeClr val="tx1"/>
        </a:solidFill>
        <a:latin typeface="+mn-lt"/>
        <a:ea typeface="+mn-ea"/>
        <a:cs typeface="+mn-cs"/>
      </a:defRPr>
    </a:lvl5pPr>
    <a:lvl6pPr marL="2181806" algn="l" defTabSz="872722" rtl="0" eaLnBrk="1" latinLnBrk="0" hangingPunct="1">
      <a:defRPr sz="1100" kern="1200">
        <a:solidFill>
          <a:schemeClr val="tx1"/>
        </a:solidFill>
        <a:latin typeface="+mn-lt"/>
        <a:ea typeface="+mn-ea"/>
        <a:cs typeface="+mn-cs"/>
      </a:defRPr>
    </a:lvl6pPr>
    <a:lvl7pPr marL="2618167" algn="l" defTabSz="872722" rtl="0" eaLnBrk="1" latinLnBrk="0" hangingPunct="1">
      <a:defRPr sz="1100" kern="1200">
        <a:solidFill>
          <a:schemeClr val="tx1"/>
        </a:solidFill>
        <a:latin typeface="+mn-lt"/>
        <a:ea typeface="+mn-ea"/>
        <a:cs typeface="+mn-cs"/>
      </a:defRPr>
    </a:lvl7pPr>
    <a:lvl8pPr marL="3054529" algn="l" defTabSz="872722" rtl="0" eaLnBrk="1" latinLnBrk="0" hangingPunct="1">
      <a:defRPr sz="1100" kern="1200">
        <a:solidFill>
          <a:schemeClr val="tx1"/>
        </a:solidFill>
        <a:latin typeface="+mn-lt"/>
        <a:ea typeface="+mn-ea"/>
        <a:cs typeface="+mn-cs"/>
      </a:defRPr>
    </a:lvl8pPr>
    <a:lvl9pPr marL="3490890" algn="l" defTabSz="872722"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15.png"/><Relationship Id="rId5" Type="http://schemas.openxmlformats.org/officeDocument/2006/relationships/image" Target="../media/image19.emf"/><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jpe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0420561"/>
      </p:ext>
    </p:extLst>
  </p:cSld>
  <p:clrMapOvr>
    <a:masterClrMapping/>
  </p:clrMapOvr>
  <p:extLst mod="1">
    <p:ext uri="{DCECCB84-F9BA-43D5-87BE-67443E8EF086}">
      <p15:sldGuideLst xmlns:p15="http://schemas.microsoft.com/office/powerpoint/2012/main" xmlns="">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ck Page_9">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sp>
        <p:nvSpPr>
          <p:cNvPr id="2" name="Title 1"/>
          <p:cNvSpPr>
            <a:spLocks noGrp="1"/>
          </p:cNvSpPr>
          <p:nvPr>
            <p:ph type="title" hasCustomPrompt="1"/>
          </p:nvPr>
        </p:nvSpPr>
        <p:spPr bwMode="ltGray">
          <a:xfrm>
            <a:off x="825501" y="563563"/>
            <a:ext cx="8239126"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tx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dirty="0">
              <a:solidFill>
                <a:schemeClr val="tx1"/>
              </a:solidFill>
            </a:endParaRPr>
          </a:p>
        </p:txBody>
      </p:sp>
      <p:sp>
        <p:nvSpPr>
          <p:cNvPr id="8" name="Text Placeholder 10"/>
          <p:cNvSpPr>
            <a:spLocks noGrp="1"/>
          </p:cNvSpPr>
          <p:nvPr>
            <p:ph type="body" sz="quarter" idx="14"/>
          </p:nvPr>
        </p:nvSpPr>
        <p:spPr bwMode="ltGray">
          <a:xfrm>
            <a:off x="825500" y="1412875"/>
            <a:ext cx="4508500"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849137" y="5637540"/>
            <a:ext cx="3778513"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cxnSp>
        <p:nvCxnSpPr>
          <p:cNvPr id="15" name="Straight Connector 14">
            <a:extLst>
              <a:ext uri="{FF2B5EF4-FFF2-40B4-BE49-F238E27FC236}">
                <a16:creationId xmlns:a16="http://schemas.microsoft.com/office/drawing/2014/main" xmlns="" id="{FEF262B8-4D52-4170-8AFE-18155C87FEC3}"/>
              </a:ext>
            </a:extLst>
          </p:cNvPr>
          <p:cNvCxnSpPr>
            <a:cxnSpLocks/>
          </p:cNvCxnSpPr>
          <p:nvPr/>
        </p:nvCxnSpPr>
        <p:spPr bwMode="ltGray">
          <a:xfrm>
            <a:off x="6047470" y="1695800"/>
            <a:ext cx="336279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DF3B8F01-B8A3-4511-B293-FFF292F62862}"/>
              </a:ext>
            </a:extLst>
          </p:cNvPr>
          <p:cNvSpPr txBox="1"/>
          <p:nvPr/>
        </p:nvSpPr>
        <p:spPr bwMode="ltGray">
          <a:xfrm>
            <a:off x="6047470" y="1458217"/>
            <a:ext cx="1718419" cy="184666"/>
          </a:xfrm>
          <a:prstGeom prst="rect">
            <a:avLst/>
          </a:prstGeom>
          <a:noFill/>
        </p:spPr>
        <p:txBody>
          <a:bodyPr wrap="none" lIns="0" tIns="0" rIns="0" bIns="0" rtlCol="0">
            <a:spAutoFit/>
          </a:bodyPr>
          <a:lstStyle/>
          <a:p>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xmlns="" id="{FCB0C8F4-3E4F-4B43-BFAC-860B9326DE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6230482" y="6037650"/>
            <a:ext cx="3170060" cy="306000"/>
          </a:xfrm>
          <a:prstGeom prst="rect">
            <a:avLst/>
          </a:prstGeom>
        </p:spPr>
      </p:pic>
      <p:sp>
        <p:nvSpPr>
          <p:cNvPr id="18" name="TextBox 17">
            <a:extLst>
              <a:ext uri="{FF2B5EF4-FFF2-40B4-BE49-F238E27FC236}">
                <a16:creationId xmlns:a16="http://schemas.microsoft.com/office/drawing/2014/main" xmlns="" id="{DCE45E40-13F9-4F61-BB54-EAA5A617F973}"/>
              </a:ext>
            </a:extLst>
          </p:cNvPr>
          <p:cNvSpPr txBox="1"/>
          <p:nvPr userDrawn="1"/>
        </p:nvSpPr>
        <p:spPr bwMode="ltGray">
          <a:xfrm>
            <a:off x="6841187" y="1722408"/>
            <a:ext cx="2569077" cy="1242254"/>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lvl="0">
              <a:lnSpc>
                <a:spcPct val="100000"/>
              </a:lnSpc>
              <a:spcAft>
                <a:spcPts val="600"/>
              </a:spcAft>
            </a:pPr>
            <a:r>
              <a:rPr lang="de-DE" sz="1000" b="1" dirty="0"/>
              <a:t>Alfred Nobel (1833–1896)</a:t>
            </a:r>
          </a:p>
          <a:p>
            <a:pPr lvl="0">
              <a:lnSpc>
                <a:spcPct val="100000"/>
              </a:lnSpc>
              <a:spcAft>
                <a:spcPts val="600"/>
              </a:spcAft>
            </a:pPr>
            <a:r>
              <a:rPr lang="en-US" sz="800" dirty="0"/>
              <a:t>Alfred Nobel was a Swedish chemist, engineer and inventor of dynamite. Dynamite made him very wealthy but partly in response to concerns about its negative uses, he decided to give the vast majority of his estate to establish the four Nobel Prizes with a fifth awarded in his memory, to people or organisations who promote peace around the world. </a:t>
            </a:r>
          </a:p>
          <a:p>
            <a:pPr lvl="0">
              <a:lnSpc>
                <a:spcPct val="100000"/>
              </a:lnSpc>
              <a:spcAft>
                <a:spcPts val="600"/>
              </a:spcAft>
            </a:pPr>
            <a:endParaRPr lang="en-US" sz="800" dirty="0"/>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l="9836" r="9769"/>
          <a:stretch/>
        </p:blipFill>
        <p:spPr>
          <a:xfrm>
            <a:off x="6054892" y="1793291"/>
            <a:ext cx="762597" cy="1988262"/>
          </a:xfrm>
          <a:prstGeom prst="rect">
            <a:avLst/>
          </a:prstGeom>
          <a:ln w="6350">
            <a:noFill/>
          </a:ln>
        </p:spPr>
      </p:pic>
    </p:spTree>
    <p:extLst>
      <p:ext uri="{BB962C8B-B14F-4D97-AF65-F5344CB8AC3E}">
        <p14:creationId xmlns:p14="http://schemas.microsoft.com/office/powerpoint/2010/main" val="3812184692"/>
      </p:ext>
    </p:extLst>
  </p:cSld>
  <p:clrMapOvr>
    <a:masterClrMapping/>
  </p:clrMapOvr>
  <p:extLst mod="1">
    <p:ext uri="{DCECCB84-F9BA-43D5-87BE-67443E8EF086}">
      <p15:sldGuideLst xmlns:p15="http://schemas.microsoft.com/office/powerpoint/2012/main" xmlns="">
        <p15:guide id="1" pos="1079">
          <p15:clr>
            <a:srgbClr val="FBAE40"/>
          </p15:clr>
        </p15:guide>
        <p15:guide id="2" pos="592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ck Page_10">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sp>
        <p:nvSpPr>
          <p:cNvPr id="2" name="Title 1"/>
          <p:cNvSpPr>
            <a:spLocks noGrp="1"/>
          </p:cNvSpPr>
          <p:nvPr>
            <p:ph type="title" hasCustomPrompt="1"/>
          </p:nvPr>
        </p:nvSpPr>
        <p:spPr bwMode="ltGray">
          <a:xfrm>
            <a:off x="825501" y="563563"/>
            <a:ext cx="8239126"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tx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dirty="0">
              <a:solidFill>
                <a:schemeClr val="tx1"/>
              </a:solidFill>
            </a:endParaRPr>
          </a:p>
        </p:txBody>
      </p:sp>
      <p:sp>
        <p:nvSpPr>
          <p:cNvPr id="8" name="Text Placeholder 10"/>
          <p:cNvSpPr>
            <a:spLocks noGrp="1"/>
          </p:cNvSpPr>
          <p:nvPr>
            <p:ph type="body" sz="quarter" idx="14"/>
          </p:nvPr>
        </p:nvSpPr>
        <p:spPr bwMode="ltGray">
          <a:xfrm>
            <a:off x="825500" y="1412875"/>
            <a:ext cx="4508500"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849137" y="5637540"/>
            <a:ext cx="3778513"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grpSp>
        <p:nvGrpSpPr>
          <p:cNvPr id="3" name="Group 2">
            <a:extLst>
              <a:ext uri="{FF2B5EF4-FFF2-40B4-BE49-F238E27FC236}">
                <a16:creationId xmlns:a16="http://schemas.microsoft.com/office/drawing/2014/main" xmlns="" id="{5070D9AE-52E6-4D39-8ADD-D45B4DB2BFB1}"/>
              </a:ext>
            </a:extLst>
          </p:cNvPr>
          <p:cNvGrpSpPr/>
          <p:nvPr userDrawn="1"/>
        </p:nvGrpSpPr>
        <p:grpSpPr bwMode="ltGray">
          <a:xfrm>
            <a:off x="6047469" y="1458217"/>
            <a:ext cx="3362796" cy="2368982"/>
            <a:chOff x="6047469" y="1458217"/>
            <a:chExt cx="3362796" cy="2368982"/>
          </a:xfrm>
        </p:grpSpPr>
        <p:cxnSp>
          <p:nvCxnSpPr>
            <p:cNvPr id="15" name="Straight Connector 14">
              <a:extLst>
                <a:ext uri="{FF2B5EF4-FFF2-40B4-BE49-F238E27FC236}">
                  <a16:creationId xmlns:a16="http://schemas.microsoft.com/office/drawing/2014/main" xmlns="" id="{FEF262B8-4D52-4170-8AFE-18155C87FEC3}"/>
                </a:ext>
              </a:extLst>
            </p:cNvPr>
            <p:cNvCxnSpPr>
              <a:cxnSpLocks/>
            </p:cNvCxnSpPr>
            <p:nvPr/>
          </p:nvCxnSpPr>
          <p:spPr bwMode="ltGray">
            <a:xfrm>
              <a:off x="6047470" y="1695800"/>
              <a:ext cx="336279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DF3B8F01-B8A3-4511-B293-FFF292F62862}"/>
                </a:ext>
              </a:extLst>
            </p:cNvPr>
            <p:cNvSpPr txBox="1"/>
            <p:nvPr/>
          </p:nvSpPr>
          <p:spPr bwMode="ltGray">
            <a:xfrm>
              <a:off x="6047470" y="1458217"/>
              <a:ext cx="1718419" cy="184666"/>
            </a:xfrm>
            <a:prstGeom prst="rect">
              <a:avLst/>
            </a:prstGeom>
            <a:noFill/>
          </p:spPr>
          <p:txBody>
            <a:bodyPr wrap="none" lIns="0" tIns="0" rIns="0" bIns="0" rtlCol="0">
              <a:spAutoFit/>
            </a:bodyPr>
            <a:lstStyle/>
            <a:p>
              <a:r>
                <a:rPr lang="en-GB" sz="1200" dirty="0">
                  <a:solidFill>
                    <a:srgbClr val="FFFFFF"/>
                  </a:solidFill>
                </a:rPr>
                <a:t>The story behind the image</a:t>
              </a:r>
            </a:p>
          </p:txBody>
        </p:sp>
        <p:pic>
          <p:nvPicPr>
            <p:cNvPr id="19" name="Picture 18">
              <a:extLst>
                <a:ext uri="{FF2B5EF4-FFF2-40B4-BE49-F238E27FC236}">
                  <a16:creationId xmlns:a16="http://schemas.microsoft.com/office/drawing/2014/main" xmlns="" id="{A390B150-38F7-4F0E-BBE8-91DDD959CFA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ltGray">
            <a:xfrm>
              <a:off x="6047469" y="1795225"/>
              <a:ext cx="776243" cy="2031974"/>
            </a:xfrm>
            <a:prstGeom prst="rect">
              <a:avLst/>
            </a:prstGeom>
            <a:noFill/>
            <a:ln>
              <a:noFill/>
            </a:ln>
          </p:spPr>
        </p:pic>
      </p:grpSp>
      <p:pic>
        <p:nvPicPr>
          <p:cNvPr id="13" name="Picture 12">
            <a:extLst>
              <a:ext uri="{FF2B5EF4-FFF2-40B4-BE49-F238E27FC236}">
                <a16:creationId xmlns:a16="http://schemas.microsoft.com/office/drawing/2014/main" xmlns="" id="{D2A21FEC-B620-4568-A6AC-D38494983D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ltGray">
          <a:xfrm>
            <a:off x="6230482" y="6037650"/>
            <a:ext cx="3170060" cy="306000"/>
          </a:xfrm>
          <a:prstGeom prst="rect">
            <a:avLst/>
          </a:prstGeom>
        </p:spPr>
      </p:pic>
      <p:sp>
        <p:nvSpPr>
          <p:cNvPr id="18" name="TextBox 17">
            <a:extLst>
              <a:ext uri="{FF2B5EF4-FFF2-40B4-BE49-F238E27FC236}">
                <a16:creationId xmlns:a16="http://schemas.microsoft.com/office/drawing/2014/main" xmlns="" id="{875B463F-906B-4355-9F74-54AF4D000292}"/>
              </a:ext>
            </a:extLst>
          </p:cNvPr>
          <p:cNvSpPr txBox="1"/>
          <p:nvPr userDrawn="1"/>
        </p:nvSpPr>
        <p:spPr bwMode="ltGray">
          <a:xfrm>
            <a:off x="6841187" y="1722408"/>
            <a:ext cx="2569077" cy="1488475"/>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lvl="0">
              <a:lnSpc>
                <a:spcPct val="100000"/>
              </a:lnSpc>
              <a:spcAft>
                <a:spcPts val="600"/>
              </a:spcAft>
            </a:pPr>
            <a:r>
              <a:rPr lang="en-US" sz="1000" b="1" dirty="0"/>
              <a:t>John Maynard Keynes (1883–1946)</a:t>
            </a:r>
          </a:p>
          <a:p>
            <a:pPr lvl="0">
              <a:lnSpc>
                <a:spcPct val="100000"/>
              </a:lnSpc>
              <a:spcAft>
                <a:spcPts val="600"/>
              </a:spcAft>
            </a:pPr>
            <a:r>
              <a:rPr lang="en-US" sz="800" dirty="0"/>
              <a:t>John Maynard Keynes was a British economist who revolutionised the theory and practice of macroeconomics, reformed economics and had a profound influence on economic policy. This illustration represents the Keynesian model which shows that in a monetary economy it is possible to have periods of high unemployment unless governments use active monetary and fiscal policy to stimulate aggregate demand.</a:t>
            </a:r>
          </a:p>
          <a:p>
            <a:pPr lvl="0">
              <a:lnSpc>
                <a:spcPct val="100000"/>
              </a:lnSpc>
              <a:spcAft>
                <a:spcPts val="600"/>
              </a:spcAft>
            </a:pPr>
            <a:endParaRPr lang="en-US" sz="800" dirty="0"/>
          </a:p>
        </p:txBody>
      </p:sp>
    </p:spTree>
    <p:extLst>
      <p:ext uri="{BB962C8B-B14F-4D97-AF65-F5344CB8AC3E}">
        <p14:creationId xmlns:p14="http://schemas.microsoft.com/office/powerpoint/2010/main" val="1605245994"/>
      </p:ext>
    </p:extLst>
  </p:cSld>
  <p:clrMapOvr>
    <a:masterClrMapping/>
  </p:clrMapOvr>
  <p:extLst mod="1">
    <p:ext uri="{DCECCB84-F9BA-43D5-87BE-67443E8EF086}">
      <p15:sldGuideLst xmlns:p15="http://schemas.microsoft.com/office/powerpoint/2012/main" xmlns="">
        <p15:guide id="1" pos="1079">
          <p15:clr>
            <a:srgbClr val="FBAE40"/>
          </p15:clr>
        </p15:guide>
        <p15:guide id="2" pos="592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Page_1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2E38036E-3AC3-4AFB-BCBE-21A40CF56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62753" y="721872"/>
            <a:ext cx="9843247" cy="6136128"/>
          </a:xfrm>
          <a:prstGeom prst="rect">
            <a:avLst/>
          </a:prstGeom>
        </p:spPr>
      </p:pic>
      <p:pic>
        <p:nvPicPr>
          <p:cNvPr id="14" name="Picture 13">
            <a:extLst>
              <a:ext uri="{FF2B5EF4-FFF2-40B4-BE49-F238E27FC236}">
                <a16:creationId xmlns:a16="http://schemas.microsoft.com/office/drawing/2014/main" xmlns="" id="{96C383B2-7FAC-4A6B-96B3-FC59107521C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ltGray">
          <a:xfrm>
            <a:off x="4399" y="0"/>
            <a:ext cx="9897202" cy="6858000"/>
          </a:xfrm>
          <a:prstGeom prst="rect">
            <a:avLst/>
          </a:prstGeom>
        </p:spPr>
      </p:pic>
      <p:sp>
        <p:nvSpPr>
          <p:cNvPr id="13" name="Title 1"/>
          <p:cNvSpPr>
            <a:spLocks noGrp="1"/>
          </p:cNvSpPr>
          <p:nvPr>
            <p:ph type="title"/>
          </p:nvPr>
        </p:nvSpPr>
        <p:spPr bwMode="ltGray">
          <a:xfrm>
            <a:off x="5122429" y="923925"/>
            <a:ext cx="3934260" cy="649049"/>
          </a:xfrm>
        </p:spPr>
        <p:txBody>
          <a:bodyPr/>
          <a:lstStyle>
            <a:lvl1pPr>
              <a:defRPr sz="2300" b="1">
                <a:solidFill>
                  <a:srgbClr val="486A7E"/>
                </a:solidFill>
              </a:defRPr>
            </a:lvl1pPr>
          </a:lstStyle>
          <a:p>
            <a:r>
              <a:rPr lang="en-US" dirty="0"/>
              <a:t>Click to edit Master title style</a:t>
            </a:r>
            <a:endParaRPr lang="en-GB" dirty="0"/>
          </a:p>
        </p:txBody>
      </p:sp>
      <p:sp>
        <p:nvSpPr>
          <p:cNvPr id="15" name="Text Placeholder 3"/>
          <p:cNvSpPr>
            <a:spLocks noGrp="1"/>
          </p:cNvSpPr>
          <p:nvPr>
            <p:ph type="body" sz="quarter" idx="12"/>
          </p:nvPr>
        </p:nvSpPr>
        <p:spPr bwMode="ltGray">
          <a:xfrm>
            <a:off x="5122397" y="1774206"/>
            <a:ext cx="3934321" cy="630942"/>
          </a:xfrm>
        </p:spPr>
        <p:txBody>
          <a:bodyPr/>
          <a:lstStyle>
            <a:lvl1pPr>
              <a:defRPr sz="2000" b="0">
                <a:solidFill>
                  <a:schemeClr val="accent6"/>
                </a:solidFill>
                <a:latin typeface="+mj-lt"/>
              </a:defRPr>
            </a:lvl1pPr>
            <a:lvl2pPr>
              <a:defRPr sz="1600">
                <a:solidFill>
                  <a:schemeClr val="accent6"/>
                </a:solidFill>
                <a:latin typeface="+mj-lt"/>
              </a:defRPr>
            </a:lvl2pPr>
          </a:lstStyle>
          <a:p>
            <a:pPr lvl="0"/>
            <a:r>
              <a:rPr lang="en-US" dirty="0"/>
              <a:t>Edit Master text styles</a:t>
            </a:r>
          </a:p>
          <a:p>
            <a:pPr lvl="1"/>
            <a:r>
              <a:rPr lang="en-US" dirty="0"/>
              <a:t>Second level</a:t>
            </a:r>
          </a:p>
        </p:txBody>
      </p:sp>
      <p:pic>
        <p:nvPicPr>
          <p:cNvPr id="10" name="Picture 9">
            <a:extLst>
              <a:ext uri="{FF2B5EF4-FFF2-40B4-BE49-F238E27FC236}">
                <a16:creationId xmlns:a16="http://schemas.microsoft.com/office/drawing/2014/main" xmlns="" id="{BCE79ABB-6F4E-4B9B-B1DC-63FE973A7CF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ltGray">
          <a:xfrm>
            <a:off x="538163" y="293642"/>
            <a:ext cx="2695739" cy="261448"/>
          </a:xfrm>
          <a:prstGeom prst="rect">
            <a:avLst/>
          </a:prstGeom>
        </p:spPr>
      </p:pic>
      <p:sp>
        <p:nvSpPr>
          <p:cNvPr id="17" name="Text Placeholder 4">
            <a:extLst>
              <a:ext uri="{FF2B5EF4-FFF2-40B4-BE49-F238E27FC236}">
                <a16:creationId xmlns:a16="http://schemas.microsoft.com/office/drawing/2014/main" xmlns="" id="{D9C36541-28EB-4A64-9EC4-D8DFDDE360BC}"/>
              </a:ext>
            </a:extLst>
          </p:cNvPr>
          <p:cNvSpPr>
            <a:spLocks noGrp="1"/>
          </p:cNvSpPr>
          <p:nvPr>
            <p:ph type="body" sz="quarter" idx="13"/>
          </p:nvPr>
        </p:nvSpPr>
        <p:spPr bwMode="ltGray">
          <a:xfrm rot="5400000">
            <a:off x="-2187007" y="3122528"/>
            <a:ext cx="4964616" cy="331984"/>
          </a:xfrm>
        </p:spPr>
        <p:txBody>
          <a:bodyPr>
            <a:noAutofit/>
          </a:bodyPr>
          <a:lstStyle>
            <a:lvl1pPr>
              <a:defRPr sz="1100" b="0"/>
            </a:lvl1pPr>
            <a:lvl2pPr>
              <a:defRPr sz="1100"/>
            </a:lvl2pPr>
            <a:lvl3pPr>
              <a:defRPr sz="1100"/>
            </a:lvl3pPr>
            <a:lvl4pPr>
              <a:defRPr sz="11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34047" y="5827797"/>
            <a:ext cx="2167128" cy="579120"/>
          </a:xfrm>
          <a:prstGeom prst="rect">
            <a:avLst/>
          </a:prstGeom>
        </p:spPr>
      </p:pic>
    </p:spTree>
    <p:extLst>
      <p:ext uri="{BB962C8B-B14F-4D97-AF65-F5344CB8AC3E}">
        <p14:creationId xmlns:p14="http://schemas.microsoft.com/office/powerpoint/2010/main" val="393512777"/>
      </p:ext>
    </p:extLst>
  </p:cSld>
  <p:clrMapOvr>
    <a:masterClrMapping/>
  </p:clrMapOvr>
  <p:extLst mod="1">
    <p:ext uri="{DCECCB84-F9BA-43D5-87BE-67443E8EF086}">
      <p15:sldGuideLst xmlns:p15="http://schemas.microsoft.com/office/powerpoint/2012/main" xmlns="">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ack Page_11">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sp>
        <p:nvSpPr>
          <p:cNvPr id="16" name="Freeform 6"/>
          <p:cNvSpPr>
            <a:spLocks/>
          </p:cNvSpPr>
          <p:nvPr userDrawn="1"/>
        </p:nvSpPr>
        <p:spPr bwMode="ltGray">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tx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dirty="0">
              <a:solidFill>
                <a:schemeClr val="tx1"/>
              </a:solidFill>
            </a:endParaRPr>
          </a:p>
        </p:txBody>
      </p:sp>
      <p:sp>
        <p:nvSpPr>
          <p:cNvPr id="21" name="Rectangle 20">
            <a:extLst>
              <a:ext uri="{FF2B5EF4-FFF2-40B4-BE49-F238E27FC236}">
                <a16:creationId xmlns:a16="http://schemas.microsoft.com/office/drawing/2014/main" xmlns="" id="{33ADBF16-D513-4B8E-859C-E4FD49CC19A5}"/>
              </a:ext>
            </a:extLst>
          </p:cNvPr>
          <p:cNvSpPr/>
          <p:nvPr userDrawn="1"/>
        </p:nvSpPr>
        <p:spPr bwMode="ltGray">
          <a:xfrm>
            <a:off x="825500" y="6387327"/>
            <a:ext cx="2090316" cy="153888"/>
          </a:xfrm>
          <a:prstGeom prst="rect">
            <a:avLst/>
          </a:prstGeom>
        </p:spPr>
        <p:txBody>
          <a:bodyPr wrap="none" lIns="0" tIns="0" rIns="0" bIns="0">
            <a:noAutofit/>
          </a:bodyPr>
          <a:lstStyle/>
          <a:p>
            <a:r>
              <a:rPr lang="en-GB" sz="1000" dirty="0">
                <a:solidFill>
                  <a:schemeClr val="tx1"/>
                </a:solidFill>
              </a:rPr>
              <a:t>[Title for presentation / Date to go here]</a:t>
            </a:r>
          </a:p>
        </p:txBody>
      </p:sp>
      <p:pic>
        <p:nvPicPr>
          <p:cNvPr id="22" name="Picture 21">
            <a:extLst>
              <a:ext uri="{FF2B5EF4-FFF2-40B4-BE49-F238E27FC236}">
                <a16:creationId xmlns:a16="http://schemas.microsoft.com/office/drawing/2014/main" xmlns="" id="{6ADFCF5E-0E29-4785-AC93-817045AAE8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6230482" y="6037650"/>
            <a:ext cx="3170060" cy="306000"/>
          </a:xfrm>
          <a:prstGeom prst="rect">
            <a:avLst/>
          </a:prstGeom>
        </p:spPr>
      </p:pic>
      <p:sp>
        <p:nvSpPr>
          <p:cNvPr id="14" name="TextBox 13">
            <a:extLst>
              <a:ext uri="{FF2B5EF4-FFF2-40B4-BE49-F238E27FC236}">
                <a16:creationId xmlns:a16="http://schemas.microsoft.com/office/drawing/2014/main" xmlns="" id="{EAA651BE-D862-43C3-9F7B-108F553E9472}"/>
              </a:ext>
            </a:extLst>
          </p:cNvPr>
          <p:cNvSpPr txBox="1"/>
          <p:nvPr userDrawn="1"/>
        </p:nvSpPr>
        <p:spPr bwMode="ltGray">
          <a:xfrm>
            <a:off x="2703820" y="1197108"/>
            <a:ext cx="2590076" cy="2662267"/>
          </a:xfrm>
          <a:prstGeom prst="rect">
            <a:avLst/>
          </a:prstGeom>
          <a:noFill/>
        </p:spPr>
        <p:txBody>
          <a:bodyPr wrap="square" lIns="0" tIns="0" rIns="0" bIns="0" rtlCol="0" anchor="t" anchorCtr="0">
            <a:spAutoFit/>
          </a:bodyPr>
          <a:lstStyle/>
          <a:p>
            <a:r>
              <a:rPr lang="en-GB" sz="1400" b="1" dirty="0">
                <a:solidFill>
                  <a:srgbClr val="FFFFFF"/>
                </a:solidFill>
              </a:rPr>
              <a:t>Robots as virtual diving buddies</a:t>
            </a:r>
          </a:p>
          <a:p>
            <a:pPr>
              <a:spcBef>
                <a:spcPts val="600"/>
              </a:spcBef>
              <a:defRPr/>
            </a:pPr>
            <a:r>
              <a:rPr lang="en-GB" sz="1100" dirty="0">
                <a:solidFill>
                  <a:srgbClr val="FFFFFF"/>
                </a:solidFill>
              </a:rPr>
              <a:t>OceanOne is a bimanual underwater humanoid robot that has been developed by Oussama Khatib and his team at Stanford University, With guidance from a team of deep sea archaeologists the robot explored the wreck of La Lune, the flagship of King Louis XIV that sank in 1664, and skilfully recovered a small vase and returned it to the ship deck safely. Based on the success of this maiden voyage, the hope is that the robot will one day take on highly skilled underwater tasks too dangerous for human divers and open up a whole new realm of ocean exploration.</a:t>
            </a:r>
          </a:p>
        </p:txBody>
      </p:sp>
      <p:cxnSp>
        <p:nvCxnSpPr>
          <p:cNvPr id="20" name="Straight Connector 19">
            <a:extLst>
              <a:ext uri="{FF2B5EF4-FFF2-40B4-BE49-F238E27FC236}">
                <a16:creationId xmlns:a16="http://schemas.microsoft.com/office/drawing/2014/main" xmlns="" id="{4D67D26E-4246-4691-B8C7-A50F67701B5E}"/>
              </a:ext>
            </a:extLst>
          </p:cNvPr>
          <p:cNvCxnSpPr>
            <a:cxnSpLocks/>
          </p:cNvCxnSpPr>
          <p:nvPr userDrawn="1"/>
        </p:nvCxnSpPr>
        <p:spPr bwMode="ltGray">
          <a:xfrm>
            <a:off x="812800" y="1079784"/>
            <a:ext cx="4461844"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FE51922A-2ABF-4D68-8247-7D707F6B87EA}"/>
              </a:ext>
            </a:extLst>
          </p:cNvPr>
          <p:cNvSpPr txBox="1"/>
          <p:nvPr userDrawn="1"/>
        </p:nvSpPr>
        <p:spPr bwMode="ltGray">
          <a:xfrm>
            <a:off x="812800" y="707448"/>
            <a:ext cx="2570447" cy="276999"/>
          </a:xfrm>
          <a:prstGeom prst="rect">
            <a:avLst/>
          </a:prstGeom>
          <a:noFill/>
        </p:spPr>
        <p:txBody>
          <a:bodyPr wrap="none" lIns="0" tIns="0" rIns="0" bIns="0" rtlCol="0">
            <a:spAutoFit/>
          </a:bodyPr>
          <a:lstStyle/>
          <a:p>
            <a:r>
              <a:rPr lang="en-GB" sz="1800" dirty="0">
                <a:solidFill>
                  <a:srgbClr val="FFFFFF"/>
                </a:solidFill>
              </a:rPr>
              <a:t>The story behind the image</a:t>
            </a:r>
          </a:p>
        </p:txBody>
      </p:sp>
      <p:sp>
        <p:nvSpPr>
          <p:cNvPr id="25" name="TextBox 24">
            <a:extLst>
              <a:ext uri="{FF2B5EF4-FFF2-40B4-BE49-F238E27FC236}">
                <a16:creationId xmlns:a16="http://schemas.microsoft.com/office/drawing/2014/main" xmlns="" id="{612C7A7A-4564-4B8C-B8C2-305CED49FF7B}"/>
              </a:ext>
            </a:extLst>
          </p:cNvPr>
          <p:cNvSpPr txBox="1"/>
          <p:nvPr userDrawn="1"/>
        </p:nvSpPr>
        <p:spPr bwMode="ltGray">
          <a:xfrm>
            <a:off x="812800" y="2409521"/>
            <a:ext cx="1731590" cy="169277"/>
          </a:xfrm>
          <a:prstGeom prst="rect">
            <a:avLst/>
          </a:prstGeom>
          <a:noFill/>
        </p:spPr>
        <p:txBody>
          <a:bodyPr wrap="square" lIns="0" tIns="0" rIns="0" bIns="0" rtlCol="0" anchor="t" anchorCtr="0">
            <a:spAutoFit/>
          </a:bodyPr>
          <a:lstStyle/>
          <a:p>
            <a:pPr>
              <a:spcBef>
                <a:spcPts val="600"/>
              </a:spcBef>
              <a:defRPr/>
            </a:pPr>
            <a:r>
              <a:rPr lang="en-GB" sz="1100" dirty="0">
                <a:solidFill>
                  <a:srgbClr val="FFFFFF"/>
                </a:solidFill>
              </a:rPr>
              <a:t>©Osada/Seguin/DRASSM</a:t>
            </a:r>
          </a:p>
        </p:txBody>
      </p:sp>
      <p:pic>
        <p:nvPicPr>
          <p:cNvPr id="18" name="Picture 17">
            <a:extLst>
              <a:ext uri="{FF2B5EF4-FFF2-40B4-BE49-F238E27FC236}">
                <a16:creationId xmlns:a16="http://schemas.microsoft.com/office/drawing/2014/main" xmlns="" id="{2B05DC0A-7BCC-450B-8EBD-539DD025587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ltGray">
          <a:xfrm flipH="1">
            <a:off x="812799" y="1246582"/>
            <a:ext cx="1724602" cy="1130855"/>
          </a:xfrm>
          <a:prstGeom prst="rect">
            <a:avLst/>
          </a:prstGeom>
          <a:noFill/>
          <a:ln>
            <a:noFill/>
          </a:ln>
        </p:spPr>
      </p:pic>
    </p:spTree>
    <p:extLst>
      <p:ext uri="{BB962C8B-B14F-4D97-AF65-F5344CB8AC3E}">
        <p14:creationId xmlns:p14="http://schemas.microsoft.com/office/powerpoint/2010/main" val="3869458300"/>
      </p:ext>
    </p:extLst>
  </p:cSld>
  <p:clrMapOvr>
    <a:masterClrMapping/>
  </p:clrMapOvr>
  <p:extLst mod="1">
    <p:ext uri="{DCECCB84-F9BA-43D5-87BE-67443E8EF086}">
      <p15:sldGuideLst xmlns:p15="http://schemas.microsoft.com/office/powerpoint/2012/main" xmlns="">
        <p15:guide id="1" pos="1079">
          <p15:clr>
            <a:srgbClr val="FBAE40"/>
          </p15:clr>
        </p15:guide>
        <p15:guide id="2" pos="592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 Page_12">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12DEE19C-D495-4238-82D3-7B67894FA7F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1"/>
          <a:stretch/>
        </p:blipFill>
        <p:spPr bwMode="ltGray">
          <a:xfrm>
            <a:off x="241300" y="0"/>
            <a:ext cx="9664700" cy="6858000"/>
          </a:xfrm>
          <a:prstGeom prst="rect">
            <a:avLst/>
          </a:prstGeom>
        </p:spPr>
      </p:pic>
      <p:pic>
        <p:nvPicPr>
          <p:cNvPr id="9" name="Picture 8">
            <a:extLst>
              <a:ext uri="{FF2B5EF4-FFF2-40B4-BE49-F238E27FC236}">
                <a16:creationId xmlns:a16="http://schemas.microsoft.com/office/drawing/2014/main" xmlns="" id="{EAAE97C7-98D3-40E8-81C6-7FE9F07CC68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ltGray">
          <a:xfrm>
            <a:off x="4399" y="0"/>
            <a:ext cx="9897202" cy="6858000"/>
          </a:xfrm>
          <a:prstGeom prst="rect">
            <a:avLst/>
          </a:prstGeom>
        </p:spPr>
      </p:pic>
      <p:sp>
        <p:nvSpPr>
          <p:cNvPr id="13" name="Title 1"/>
          <p:cNvSpPr>
            <a:spLocks noGrp="1"/>
          </p:cNvSpPr>
          <p:nvPr>
            <p:ph type="title"/>
          </p:nvPr>
        </p:nvSpPr>
        <p:spPr bwMode="ltGray">
          <a:xfrm>
            <a:off x="5122429" y="929082"/>
            <a:ext cx="3934260" cy="649049"/>
          </a:xfrm>
        </p:spPr>
        <p:txBody>
          <a:bodyPr/>
          <a:lstStyle>
            <a:lvl1pPr>
              <a:defRPr sz="2300" b="1">
                <a:solidFill>
                  <a:srgbClr val="486A7E"/>
                </a:solidFill>
              </a:defRPr>
            </a:lvl1pPr>
          </a:lstStyle>
          <a:p>
            <a:r>
              <a:rPr lang="en-US" dirty="0"/>
              <a:t>Click to edit Master title style</a:t>
            </a:r>
            <a:endParaRPr lang="en-GB" dirty="0"/>
          </a:p>
        </p:txBody>
      </p:sp>
      <p:sp>
        <p:nvSpPr>
          <p:cNvPr id="15" name="Text Placeholder 3"/>
          <p:cNvSpPr>
            <a:spLocks noGrp="1"/>
          </p:cNvSpPr>
          <p:nvPr>
            <p:ph type="body" sz="quarter" idx="12"/>
          </p:nvPr>
        </p:nvSpPr>
        <p:spPr bwMode="ltGray">
          <a:xfrm>
            <a:off x="5122397" y="1775107"/>
            <a:ext cx="3934321" cy="630942"/>
          </a:xfrm>
        </p:spPr>
        <p:txBody>
          <a:bodyPr/>
          <a:lstStyle>
            <a:lvl1pPr>
              <a:defRPr sz="2000" b="0">
                <a:solidFill>
                  <a:schemeClr val="accent3"/>
                </a:solidFill>
                <a:latin typeface="+mj-lt"/>
              </a:defRPr>
            </a:lvl1pPr>
            <a:lvl2pPr>
              <a:defRPr sz="1600">
                <a:solidFill>
                  <a:schemeClr val="accent3"/>
                </a:solidFill>
                <a:latin typeface="+mj-lt"/>
              </a:defRPr>
            </a:lvl2pPr>
          </a:lstStyle>
          <a:p>
            <a:pPr lvl="0"/>
            <a:r>
              <a:rPr lang="en-US" dirty="0"/>
              <a:t>Edit Master text styles</a:t>
            </a:r>
          </a:p>
          <a:p>
            <a:pPr lvl="1"/>
            <a:r>
              <a:rPr lang="en-US" dirty="0"/>
              <a:t>Second level</a:t>
            </a:r>
          </a:p>
        </p:txBody>
      </p:sp>
      <p:pic>
        <p:nvPicPr>
          <p:cNvPr id="18" name="Picture 5">
            <a:extLst>
              <a:ext uri="{FF2B5EF4-FFF2-40B4-BE49-F238E27FC236}">
                <a16:creationId xmlns:a16="http://schemas.microsoft.com/office/drawing/2014/main" xmlns="" id="{82E74738-596B-4CBF-92A7-C7455757FB44}"/>
              </a:ext>
            </a:extLst>
          </p:cNvPr>
          <p:cNvPicPr>
            <a:picLocks noChangeAspect="1" noChangeArrowheads="1"/>
          </p:cNvPicPr>
          <p:nvPr userDrawn="1">
            <p:custDataLst>
              <p:tags r:id="rId1"/>
            </p:custDataLst>
          </p:nvPr>
        </p:nvPicPr>
        <p:blipFill>
          <a:blip r:embed="rId5" cstate="print">
            <a:extLst>
              <a:ext uri="{28A0092B-C50C-407E-A947-70E740481C1C}">
                <a14:useLocalDpi xmlns:a14="http://schemas.microsoft.com/office/drawing/2010/main"/>
              </a:ext>
            </a:extLst>
          </a:blip>
          <a:srcRect/>
          <a:stretch>
            <a:fillRect/>
          </a:stretch>
        </p:blipFill>
        <p:spPr bwMode="ltGray">
          <a:xfrm>
            <a:off x="6772286" y="5983340"/>
            <a:ext cx="2628889" cy="360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xmlns="" id="{D0931BE3-6488-469A-8B18-48FCD0A1E75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bwMode="ltGray">
          <a:xfrm>
            <a:off x="538163" y="293642"/>
            <a:ext cx="2695739" cy="261448"/>
          </a:xfrm>
          <a:prstGeom prst="rect">
            <a:avLst/>
          </a:prstGeom>
        </p:spPr>
      </p:pic>
      <p:sp>
        <p:nvSpPr>
          <p:cNvPr id="16" name="Text Placeholder 4">
            <a:extLst>
              <a:ext uri="{FF2B5EF4-FFF2-40B4-BE49-F238E27FC236}">
                <a16:creationId xmlns:a16="http://schemas.microsoft.com/office/drawing/2014/main" xmlns="" id="{DA58F1C8-5977-4B4D-A09F-CDE8442FBD2B}"/>
              </a:ext>
            </a:extLst>
          </p:cNvPr>
          <p:cNvSpPr>
            <a:spLocks noGrp="1"/>
          </p:cNvSpPr>
          <p:nvPr>
            <p:ph type="body" sz="quarter" idx="13"/>
          </p:nvPr>
        </p:nvSpPr>
        <p:spPr bwMode="ltGray">
          <a:xfrm rot="5400000">
            <a:off x="-2187007" y="3122528"/>
            <a:ext cx="4964616" cy="331984"/>
          </a:xfrm>
        </p:spPr>
        <p:txBody>
          <a:bodyPr>
            <a:noAutofit/>
          </a:bodyPr>
          <a:lstStyle>
            <a:lvl1pPr>
              <a:defRPr sz="1100" b="0"/>
            </a:lvl1pPr>
            <a:lvl2pPr>
              <a:defRPr sz="1100"/>
            </a:lvl2pPr>
            <a:lvl3pPr>
              <a:defRPr sz="1100"/>
            </a:lvl3pPr>
            <a:lvl4pPr>
              <a:defRPr sz="11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2098872"/>
      </p:ext>
    </p:extLst>
  </p:cSld>
  <p:clrMapOvr>
    <a:masterClrMapping/>
  </p:clrMapOvr>
  <p:extLst mod="1">
    <p:ext uri="{DCECCB84-F9BA-43D5-87BE-67443E8EF086}">
      <p15:sldGuideLst xmlns:p15="http://schemas.microsoft.com/office/powerpoint/2012/main" xmlns="">
        <p15:guide id="1" pos="1079">
          <p15:clr>
            <a:srgbClr val="FBAE40"/>
          </p15:clr>
        </p15:guide>
        <p15:guide id="2" orient="horz" pos="465">
          <p15:clr>
            <a:srgbClr val="FBAE40"/>
          </p15:clr>
        </p15:guide>
        <p15:guide id="3" pos="339">
          <p15:clr>
            <a:srgbClr val="FBAE40"/>
          </p15:clr>
        </p15:guide>
        <p15:guide id="4" pos="592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ck Page_12">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534600" y="0"/>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sp>
        <p:nvSpPr>
          <p:cNvPr id="16" name="Freeform 6"/>
          <p:cNvSpPr>
            <a:spLocks/>
          </p:cNvSpPr>
          <p:nvPr userDrawn="1"/>
        </p:nvSpPr>
        <p:spPr bwMode="ltGray">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tx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dirty="0">
              <a:solidFill>
                <a:schemeClr val="tx1"/>
              </a:solidFill>
            </a:endParaRPr>
          </a:p>
        </p:txBody>
      </p:sp>
      <p:pic>
        <p:nvPicPr>
          <p:cNvPr id="13" name="Picture 12">
            <a:extLst>
              <a:ext uri="{FF2B5EF4-FFF2-40B4-BE49-F238E27FC236}">
                <a16:creationId xmlns:a16="http://schemas.microsoft.com/office/drawing/2014/main" xmlns="" id="{53239F8A-9A62-47FE-A160-52C4332F2D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6230482" y="6037650"/>
            <a:ext cx="3170060" cy="306000"/>
          </a:xfrm>
          <a:prstGeom prst="rect">
            <a:avLst/>
          </a:prstGeom>
        </p:spPr>
      </p:pic>
      <p:sp>
        <p:nvSpPr>
          <p:cNvPr id="17" name="Rectangle 16">
            <a:extLst>
              <a:ext uri="{FF2B5EF4-FFF2-40B4-BE49-F238E27FC236}">
                <a16:creationId xmlns:a16="http://schemas.microsoft.com/office/drawing/2014/main" xmlns="" id="{4722594C-A7F9-480D-9219-C59C067867B2}"/>
              </a:ext>
            </a:extLst>
          </p:cNvPr>
          <p:cNvSpPr/>
          <p:nvPr userDrawn="1"/>
        </p:nvSpPr>
        <p:spPr bwMode="ltGray">
          <a:xfrm>
            <a:off x="825500" y="6387327"/>
            <a:ext cx="2090316" cy="153888"/>
          </a:xfrm>
          <a:prstGeom prst="rect">
            <a:avLst/>
          </a:prstGeom>
        </p:spPr>
        <p:txBody>
          <a:bodyPr wrap="none" lIns="0" tIns="0" rIns="0" bIns="0">
            <a:noAutofit/>
          </a:bodyPr>
          <a:lstStyle/>
          <a:p>
            <a:r>
              <a:rPr lang="en-GB" sz="1000" dirty="0">
                <a:solidFill>
                  <a:schemeClr val="tx1"/>
                </a:solidFill>
              </a:rPr>
              <a:t>[Title for presentation / Date to go here]</a:t>
            </a:r>
          </a:p>
        </p:txBody>
      </p:sp>
      <p:sp>
        <p:nvSpPr>
          <p:cNvPr id="24" name="TextBox 23">
            <a:extLst>
              <a:ext uri="{FF2B5EF4-FFF2-40B4-BE49-F238E27FC236}">
                <a16:creationId xmlns:a16="http://schemas.microsoft.com/office/drawing/2014/main" xmlns="" id="{98F4CED1-4F4D-4BD7-A9A9-20F2E80BD3F7}"/>
              </a:ext>
            </a:extLst>
          </p:cNvPr>
          <p:cNvSpPr txBox="1"/>
          <p:nvPr userDrawn="1"/>
        </p:nvSpPr>
        <p:spPr bwMode="ltGray">
          <a:xfrm>
            <a:off x="2703820" y="1197108"/>
            <a:ext cx="2590076" cy="2323713"/>
          </a:xfrm>
          <a:prstGeom prst="rect">
            <a:avLst/>
          </a:prstGeom>
          <a:noFill/>
        </p:spPr>
        <p:txBody>
          <a:bodyPr wrap="square" lIns="0" tIns="0" rIns="0" bIns="0" rtlCol="0" anchor="t" anchorCtr="0">
            <a:spAutoFit/>
          </a:bodyPr>
          <a:lstStyle/>
          <a:p>
            <a:r>
              <a:rPr lang="en-GB" sz="1400" b="1" dirty="0">
                <a:solidFill>
                  <a:srgbClr val="FFFFFF"/>
                </a:solidFill>
              </a:rPr>
              <a:t>How chameleons change colour</a:t>
            </a:r>
          </a:p>
          <a:p>
            <a:pPr>
              <a:spcBef>
                <a:spcPts val="600"/>
              </a:spcBef>
              <a:defRPr/>
            </a:pPr>
            <a:r>
              <a:rPr lang="en-GB" sz="1100" dirty="0">
                <a:solidFill>
                  <a:srgbClr val="FFFFFF"/>
                </a:solidFill>
              </a:rPr>
              <a:t>Chameleons are well know for their potential to change colour but recent research on panther chameleons is the first to find two layers of crystal containing cells, each with a potentially different purpose. Researchers from the University of Geneva have speculated that the deeper crystal containing cells may help with the regulation of temperature, whilst the more superficial layer of colour changing cells could be responsible for camouflage or mating displays.</a:t>
            </a:r>
          </a:p>
        </p:txBody>
      </p:sp>
      <p:cxnSp>
        <p:nvCxnSpPr>
          <p:cNvPr id="25" name="Straight Connector 24">
            <a:extLst>
              <a:ext uri="{FF2B5EF4-FFF2-40B4-BE49-F238E27FC236}">
                <a16:creationId xmlns:a16="http://schemas.microsoft.com/office/drawing/2014/main" xmlns="" id="{C5EB3F7E-9807-4C68-BFCD-3FD3B5AE7C9F}"/>
              </a:ext>
            </a:extLst>
          </p:cNvPr>
          <p:cNvCxnSpPr>
            <a:cxnSpLocks/>
          </p:cNvCxnSpPr>
          <p:nvPr userDrawn="1"/>
        </p:nvCxnSpPr>
        <p:spPr bwMode="ltGray">
          <a:xfrm>
            <a:off x="812800" y="1079784"/>
            <a:ext cx="4461844"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xmlns="" id="{258BBB6E-A266-4E4D-827F-C4E50723D8CB}"/>
              </a:ext>
            </a:extLst>
          </p:cNvPr>
          <p:cNvSpPr txBox="1"/>
          <p:nvPr userDrawn="1"/>
        </p:nvSpPr>
        <p:spPr bwMode="ltGray">
          <a:xfrm>
            <a:off x="812800" y="707448"/>
            <a:ext cx="2570447" cy="276999"/>
          </a:xfrm>
          <a:prstGeom prst="rect">
            <a:avLst/>
          </a:prstGeom>
          <a:noFill/>
        </p:spPr>
        <p:txBody>
          <a:bodyPr wrap="none" lIns="0" tIns="0" rIns="0" bIns="0" rtlCol="0">
            <a:spAutoFit/>
          </a:bodyPr>
          <a:lstStyle/>
          <a:p>
            <a:r>
              <a:rPr lang="en-GB" sz="1800" dirty="0">
                <a:solidFill>
                  <a:srgbClr val="FFFFFF"/>
                </a:solidFill>
              </a:rPr>
              <a:t>The story behind the image</a:t>
            </a:r>
          </a:p>
        </p:txBody>
      </p:sp>
      <p:pic>
        <p:nvPicPr>
          <p:cNvPr id="12" name="Picture 11">
            <a:extLst>
              <a:ext uri="{FF2B5EF4-FFF2-40B4-BE49-F238E27FC236}">
                <a16:creationId xmlns:a16="http://schemas.microsoft.com/office/drawing/2014/main" xmlns="" id="{2AA19E76-0A2D-4712-9E81-670C9CD7EFD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1"/>
          <a:stretch/>
        </p:blipFill>
        <p:spPr bwMode="ltGray">
          <a:xfrm>
            <a:off x="812800" y="1236960"/>
            <a:ext cx="1731592" cy="1130855"/>
          </a:xfrm>
          <a:prstGeom prst="rect">
            <a:avLst/>
          </a:prstGeom>
        </p:spPr>
      </p:pic>
    </p:spTree>
    <p:extLst>
      <p:ext uri="{BB962C8B-B14F-4D97-AF65-F5344CB8AC3E}">
        <p14:creationId xmlns:p14="http://schemas.microsoft.com/office/powerpoint/2010/main" val="2326830098"/>
      </p:ext>
    </p:extLst>
  </p:cSld>
  <p:clrMapOvr>
    <a:masterClrMapping/>
  </p:clrMapOvr>
  <p:extLst mod="1">
    <p:ext uri="{DCECCB84-F9BA-43D5-87BE-67443E8EF086}">
      <p15:sldGuideLst xmlns:p15="http://schemas.microsoft.com/office/powerpoint/2012/main" xmlns="">
        <p15:guide id="1" pos="1079">
          <p15:clr>
            <a:srgbClr val="FBAE40"/>
          </p15:clr>
        </p15:guide>
        <p15:guide id="2" pos="592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Page_1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B7153587-441A-47F3-B1BC-43FA5427680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121"/>
          <a:stretch/>
        </p:blipFill>
        <p:spPr bwMode="ltGray">
          <a:xfrm>
            <a:off x="480497" y="122889"/>
            <a:ext cx="9425503" cy="6367558"/>
          </a:xfrm>
          <a:prstGeom prst="rect">
            <a:avLst/>
          </a:prstGeom>
        </p:spPr>
      </p:pic>
      <p:pic>
        <p:nvPicPr>
          <p:cNvPr id="9" name="Picture 8">
            <a:extLst>
              <a:ext uri="{FF2B5EF4-FFF2-40B4-BE49-F238E27FC236}">
                <a16:creationId xmlns:a16="http://schemas.microsoft.com/office/drawing/2014/main" xmlns="" id="{26183664-49D9-445B-BE27-C7A0ED8BA2A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ltGray">
          <a:xfrm>
            <a:off x="4399" y="0"/>
            <a:ext cx="9897202" cy="6858000"/>
          </a:xfrm>
          <a:prstGeom prst="rect">
            <a:avLst/>
          </a:prstGeom>
        </p:spPr>
      </p:pic>
      <p:sp>
        <p:nvSpPr>
          <p:cNvPr id="13" name="Title 1"/>
          <p:cNvSpPr>
            <a:spLocks noGrp="1"/>
          </p:cNvSpPr>
          <p:nvPr>
            <p:ph type="title"/>
          </p:nvPr>
        </p:nvSpPr>
        <p:spPr bwMode="ltGray">
          <a:xfrm>
            <a:off x="5122429" y="929082"/>
            <a:ext cx="3934260" cy="649049"/>
          </a:xfrm>
        </p:spPr>
        <p:txBody>
          <a:bodyPr/>
          <a:lstStyle>
            <a:lvl1pPr>
              <a:defRPr sz="2300" b="1">
                <a:solidFill>
                  <a:srgbClr val="486A7E"/>
                </a:solidFill>
              </a:defRPr>
            </a:lvl1pPr>
          </a:lstStyle>
          <a:p>
            <a:r>
              <a:rPr lang="en-US" dirty="0"/>
              <a:t>Click to edit Master title style</a:t>
            </a:r>
            <a:endParaRPr lang="en-GB" dirty="0"/>
          </a:p>
        </p:txBody>
      </p:sp>
      <p:sp>
        <p:nvSpPr>
          <p:cNvPr id="15" name="Text Placeholder 3"/>
          <p:cNvSpPr>
            <a:spLocks noGrp="1"/>
          </p:cNvSpPr>
          <p:nvPr>
            <p:ph type="body" sz="quarter" idx="12"/>
          </p:nvPr>
        </p:nvSpPr>
        <p:spPr bwMode="ltGray">
          <a:xfrm>
            <a:off x="5122397" y="1771806"/>
            <a:ext cx="3934321" cy="630942"/>
          </a:xfrm>
        </p:spPr>
        <p:txBody>
          <a:bodyPr/>
          <a:lstStyle>
            <a:lvl1pPr>
              <a:defRPr sz="2000" b="0">
                <a:solidFill>
                  <a:srgbClr val="44B2C8"/>
                </a:solidFill>
                <a:latin typeface="+mj-lt"/>
              </a:defRPr>
            </a:lvl1pPr>
            <a:lvl2pPr>
              <a:defRPr sz="1600">
                <a:solidFill>
                  <a:srgbClr val="44B2C8"/>
                </a:solidFill>
                <a:latin typeface="+mj-lt"/>
              </a:defRPr>
            </a:lvl2pPr>
          </a:lstStyle>
          <a:p>
            <a:pPr lvl="0"/>
            <a:r>
              <a:rPr lang="en-US" dirty="0"/>
              <a:t>Edit Master text styles</a:t>
            </a:r>
          </a:p>
          <a:p>
            <a:pPr lvl="1"/>
            <a:r>
              <a:rPr lang="en-US" dirty="0"/>
              <a:t>Second level</a:t>
            </a:r>
          </a:p>
        </p:txBody>
      </p:sp>
      <p:pic>
        <p:nvPicPr>
          <p:cNvPr id="10" name="Picture 9">
            <a:extLst>
              <a:ext uri="{FF2B5EF4-FFF2-40B4-BE49-F238E27FC236}">
                <a16:creationId xmlns:a16="http://schemas.microsoft.com/office/drawing/2014/main" xmlns="" id="{4873121A-F36F-4B5C-A687-228B63EE21B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ltGray">
          <a:xfrm>
            <a:off x="538163" y="293642"/>
            <a:ext cx="2695739" cy="261448"/>
          </a:xfrm>
          <a:prstGeom prst="rect">
            <a:avLst/>
          </a:prstGeom>
        </p:spPr>
      </p:pic>
      <p:sp>
        <p:nvSpPr>
          <p:cNvPr id="11" name="Text Placeholder 4">
            <a:extLst>
              <a:ext uri="{FF2B5EF4-FFF2-40B4-BE49-F238E27FC236}">
                <a16:creationId xmlns:a16="http://schemas.microsoft.com/office/drawing/2014/main" xmlns="" id="{C2CE362E-8878-4D90-999B-6437268DCE1F}"/>
              </a:ext>
            </a:extLst>
          </p:cNvPr>
          <p:cNvSpPr>
            <a:spLocks noGrp="1"/>
          </p:cNvSpPr>
          <p:nvPr>
            <p:ph type="body" sz="quarter" idx="13"/>
          </p:nvPr>
        </p:nvSpPr>
        <p:spPr bwMode="ltGray">
          <a:xfrm rot="5400000">
            <a:off x="-2187007" y="3122528"/>
            <a:ext cx="4964616" cy="331984"/>
          </a:xfrm>
        </p:spPr>
        <p:txBody>
          <a:bodyPr>
            <a:noAutofit/>
          </a:bodyPr>
          <a:lstStyle>
            <a:lvl1pPr>
              <a:defRPr sz="1100" b="0"/>
            </a:lvl1pPr>
            <a:lvl2pPr>
              <a:defRPr sz="1100"/>
            </a:lvl2pPr>
            <a:lvl3pPr>
              <a:defRPr sz="1100"/>
            </a:lvl3pPr>
            <a:lvl4pPr>
              <a:defRPr sz="11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82840" y="5776747"/>
            <a:ext cx="1918335" cy="742875"/>
          </a:xfrm>
          <a:prstGeom prst="rect">
            <a:avLst/>
          </a:prstGeom>
        </p:spPr>
      </p:pic>
    </p:spTree>
    <p:extLst>
      <p:ext uri="{BB962C8B-B14F-4D97-AF65-F5344CB8AC3E}">
        <p14:creationId xmlns:p14="http://schemas.microsoft.com/office/powerpoint/2010/main" val="2047560799"/>
      </p:ext>
    </p:extLst>
  </p:cSld>
  <p:clrMapOvr>
    <a:masterClrMapping/>
  </p:clrMapOvr>
  <p:extLst mod="1">
    <p:ext uri="{DCECCB84-F9BA-43D5-87BE-67443E8EF086}">
      <p15:sldGuideLst xmlns:p15="http://schemas.microsoft.com/office/powerpoint/2012/main" xmlns="">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ack Page_13">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sp>
        <p:nvSpPr>
          <p:cNvPr id="16" name="Freeform 6"/>
          <p:cNvSpPr>
            <a:spLocks/>
          </p:cNvSpPr>
          <p:nvPr userDrawn="1"/>
        </p:nvSpPr>
        <p:spPr bwMode="ltGray">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tx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dirty="0">
              <a:solidFill>
                <a:schemeClr val="tx1"/>
              </a:solidFill>
            </a:endParaRPr>
          </a:p>
        </p:txBody>
      </p:sp>
      <p:sp>
        <p:nvSpPr>
          <p:cNvPr id="18" name="Rectangle 17">
            <a:extLst>
              <a:ext uri="{FF2B5EF4-FFF2-40B4-BE49-F238E27FC236}">
                <a16:creationId xmlns:a16="http://schemas.microsoft.com/office/drawing/2014/main" xmlns="" id="{CF4DDBF6-0FBD-40DF-92AF-CDD46FB8F4E2}"/>
              </a:ext>
            </a:extLst>
          </p:cNvPr>
          <p:cNvSpPr/>
          <p:nvPr userDrawn="1"/>
        </p:nvSpPr>
        <p:spPr bwMode="ltGray">
          <a:xfrm>
            <a:off x="825500" y="6387327"/>
            <a:ext cx="2090316" cy="153888"/>
          </a:xfrm>
          <a:prstGeom prst="rect">
            <a:avLst/>
          </a:prstGeom>
        </p:spPr>
        <p:txBody>
          <a:bodyPr wrap="none" lIns="0" tIns="0" rIns="0" bIns="0">
            <a:noAutofit/>
          </a:bodyPr>
          <a:lstStyle/>
          <a:p>
            <a:r>
              <a:rPr lang="en-GB" sz="1000" dirty="0">
                <a:solidFill>
                  <a:schemeClr val="tx1"/>
                </a:solidFill>
              </a:rPr>
              <a:t>[Title for presentation / Date to go here]</a:t>
            </a:r>
          </a:p>
        </p:txBody>
      </p:sp>
      <p:pic>
        <p:nvPicPr>
          <p:cNvPr id="19" name="Picture 18">
            <a:extLst>
              <a:ext uri="{FF2B5EF4-FFF2-40B4-BE49-F238E27FC236}">
                <a16:creationId xmlns:a16="http://schemas.microsoft.com/office/drawing/2014/main" xmlns="" id="{C4FF9759-ED37-4B1E-A08F-D6B4C252E4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6230482" y="6037650"/>
            <a:ext cx="3170060" cy="306000"/>
          </a:xfrm>
          <a:prstGeom prst="rect">
            <a:avLst/>
          </a:prstGeom>
        </p:spPr>
      </p:pic>
      <p:sp>
        <p:nvSpPr>
          <p:cNvPr id="14" name="TextBox 13">
            <a:extLst>
              <a:ext uri="{FF2B5EF4-FFF2-40B4-BE49-F238E27FC236}">
                <a16:creationId xmlns:a16="http://schemas.microsoft.com/office/drawing/2014/main" xmlns="" id="{881C7EF5-B1A5-456F-963E-EAB29118D083}"/>
              </a:ext>
            </a:extLst>
          </p:cNvPr>
          <p:cNvSpPr txBox="1"/>
          <p:nvPr userDrawn="1"/>
        </p:nvSpPr>
        <p:spPr bwMode="ltGray">
          <a:xfrm>
            <a:off x="2703820" y="1197108"/>
            <a:ext cx="2590076" cy="2877711"/>
          </a:xfrm>
          <a:prstGeom prst="rect">
            <a:avLst/>
          </a:prstGeom>
          <a:noFill/>
        </p:spPr>
        <p:txBody>
          <a:bodyPr wrap="square" lIns="0" tIns="0" rIns="0" bIns="0" rtlCol="0" anchor="t" anchorCtr="0">
            <a:spAutoFit/>
          </a:bodyPr>
          <a:lstStyle/>
          <a:p>
            <a:r>
              <a:rPr lang="en-US" sz="1400" b="1" dirty="0">
                <a:solidFill>
                  <a:srgbClr val="FFFFFF"/>
                </a:solidFill>
              </a:rPr>
              <a:t>New facial recognition tool developed for lemurs</a:t>
            </a:r>
          </a:p>
          <a:p>
            <a:pPr>
              <a:spcBef>
                <a:spcPts val="600"/>
              </a:spcBef>
              <a:defRPr/>
            </a:pPr>
            <a:r>
              <a:rPr lang="en-US" sz="1100" dirty="0">
                <a:solidFill>
                  <a:srgbClr val="FFFFFF"/>
                </a:solidFill>
              </a:rPr>
              <a:t>Being able to identify individual animals is a key part of understanding the demographic and evolutionary processes that occur in populations, and yet current techniques are expensive and often impractical for large scale studies. To try and overcome these problems a team of lemur biologists and computer scientists have developed and tested a facial recognition system that can identify individual lemurs in the wild with a high degree of accuracy. It is hoped that once optimized, this system can provide a rapid, cost-effective, and accurate method for individual identification.</a:t>
            </a:r>
          </a:p>
        </p:txBody>
      </p:sp>
      <p:cxnSp>
        <p:nvCxnSpPr>
          <p:cNvPr id="21" name="Straight Connector 20">
            <a:extLst>
              <a:ext uri="{FF2B5EF4-FFF2-40B4-BE49-F238E27FC236}">
                <a16:creationId xmlns:a16="http://schemas.microsoft.com/office/drawing/2014/main" xmlns="" id="{C952B240-DCAF-4E42-BFC9-DB485275B9B7}"/>
              </a:ext>
            </a:extLst>
          </p:cNvPr>
          <p:cNvCxnSpPr>
            <a:cxnSpLocks/>
          </p:cNvCxnSpPr>
          <p:nvPr userDrawn="1"/>
        </p:nvCxnSpPr>
        <p:spPr bwMode="ltGray">
          <a:xfrm>
            <a:off x="812800" y="1079784"/>
            <a:ext cx="4461844"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10AE89D2-19A4-44E5-B4F8-B24ADE9E4E53}"/>
              </a:ext>
            </a:extLst>
          </p:cNvPr>
          <p:cNvSpPr txBox="1"/>
          <p:nvPr userDrawn="1"/>
        </p:nvSpPr>
        <p:spPr bwMode="ltGray">
          <a:xfrm>
            <a:off x="812800" y="707448"/>
            <a:ext cx="2570447" cy="276999"/>
          </a:xfrm>
          <a:prstGeom prst="rect">
            <a:avLst/>
          </a:prstGeom>
          <a:noFill/>
        </p:spPr>
        <p:txBody>
          <a:bodyPr wrap="none" lIns="0" tIns="0" rIns="0" bIns="0" rtlCol="0">
            <a:spAutoFit/>
          </a:bodyPr>
          <a:lstStyle/>
          <a:p>
            <a:r>
              <a:rPr lang="en-GB" sz="1800" dirty="0">
                <a:solidFill>
                  <a:srgbClr val="FFFFFF"/>
                </a:solidFill>
              </a:rPr>
              <a:t>The story behind the image</a:t>
            </a:r>
          </a:p>
        </p:txBody>
      </p:sp>
      <p:pic>
        <p:nvPicPr>
          <p:cNvPr id="12" name="Picture 11">
            <a:extLst>
              <a:ext uri="{FF2B5EF4-FFF2-40B4-BE49-F238E27FC236}">
                <a16:creationId xmlns:a16="http://schemas.microsoft.com/office/drawing/2014/main" xmlns="" id="{A967D6B2-D970-4A41-9E1D-A15A427C5D4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ltGray">
          <a:xfrm>
            <a:off x="812800" y="1246586"/>
            <a:ext cx="1728269" cy="1131111"/>
          </a:xfrm>
          <a:prstGeom prst="rect">
            <a:avLst/>
          </a:prstGeom>
        </p:spPr>
      </p:pic>
    </p:spTree>
    <p:extLst>
      <p:ext uri="{BB962C8B-B14F-4D97-AF65-F5344CB8AC3E}">
        <p14:creationId xmlns:p14="http://schemas.microsoft.com/office/powerpoint/2010/main" val="444214548"/>
      </p:ext>
    </p:extLst>
  </p:cSld>
  <p:clrMapOvr>
    <a:masterClrMapping/>
  </p:clrMapOvr>
  <p:extLst mod="1">
    <p:ext uri="{DCECCB84-F9BA-43D5-87BE-67443E8EF086}">
      <p15:sldGuideLst xmlns:p15="http://schemas.microsoft.com/office/powerpoint/2012/main" xmlns="">
        <p15:guide id="1" pos="1079">
          <p15:clr>
            <a:srgbClr val="FBAE40"/>
          </p15:clr>
        </p15:guide>
        <p15:guide id="2" pos="592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Page_14">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F3CC8D41-A40E-4D56-98D0-C5BC5A03F6F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ltGray">
          <a:xfrm flipH="1">
            <a:off x="129309" y="0"/>
            <a:ext cx="9776690" cy="6857999"/>
          </a:xfrm>
          <a:prstGeom prst="rect">
            <a:avLst/>
          </a:prstGeom>
        </p:spPr>
      </p:pic>
      <p:pic>
        <p:nvPicPr>
          <p:cNvPr id="9" name="Picture 8">
            <a:extLst>
              <a:ext uri="{FF2B5EF4-FFF2-40B4-BE49-F238E27FC236}">
                <a16:creationId xmlns:a16="http://schemas.microsoft.com/office/drawing/2014/main" xmlns="" id="{BFC93DDC-D1A5-4F1D-B09A-53658F238A0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ltGray">
          <a:xfrm>
            <a:off x="0" y="0"/>
            <a:ext cx="9897202" cy="6858000"/>
          </a:xfrm>
          <a:prstGeom prst="rect">
            <a:avLst/>
          </a:prstGeom>
        </p:spPr>
      </p:pic>
      <p:sp>
        <p:nvSpPr>
          <p:cNvPr id="13" name="Title 1"/>
          <p:cNvSpPr>
            <a:spLocks noGrp="1"/>
          </p:cNvSpPr>
          <p:nvPr>
            <p:ph type="title"/>
          </p:nvPr>
        </p:nvSpPr>
        <p:spPr bwMode="ltGray">
          <a:xfrm>
            <a:off x="5122429" y="923925"/>
            <a:ext cx="3934260" cy="649049"/>
          </a:xfrm>
        </p:spPr>
        <p:txBody>
          <a:bodyPr/>
          <a:lstStyle>
            <a:lvl1pPr>
              <a:defRPr sz="2300" b="1">
                <a:solidFill>
                  <a:srgbClr val="486A7E"/>
                </a:solidFill>
              </a:defRPr>
            </a:lvl1pPr>
          </a:lstStyle>
          <a:p>
            <a:r>
              <a:rPr lang="en-US" dirty="0"/>
              <a:t>Click to edit Master title style</a:t>
            </a:r>
            <a:endParaRPr lang="en-GB" dirty="0"/>
          </a:p>
        </p:txBody>
      </p:sp>
      <p:sp>
        <p:nvSpPr>
          <p:cNvPr id="15" name="Text Placeholder 3"/>
          <p:cNvSpPr>
            <a:spLocks noGrp="1"/>
          </p:cNvSpPr>
          <p:nvPr>
            <p:ph type="body" sz="quarter" idx="12"/>
          </p:nvPr>
        </p:nvSpPr>
        <p:spPr bwMode="ltGray">
          <a:xfrm>
            <a:off x="5122397" y="1774206"/>
            <a:ext cx="3934321" cy="630942"/>
          </a:xfrm>
        </p:spPr>
        <p:txBody>
          <a:bodyPr/>
          <a:lstStyle>
            <a:lvl1pPr>
              <a:defRPr sz="2000" b="0">
                <a:solidFill>
                  <a:srgbClr val="F58220"/>
                </a:solidFill>
                <a:latin typeface="+mj-lt"/>
              </a:defRPr>
            </a:lvl1pPr>
            <a:lvl2pPr>
              <a:defRPr sz="1600">
                <a:solidFill>
                  <a:srgbClr val="F58220"/>
                </a:solidFill>
                <a:latin typeface="+mj-lt"/>
              </a:defRPr>
            </a:lvl2pPr>
          </a:lstStyle>
          <a:p>
            <a:pPr lvl="0"/>
            <a:r>
              <a:rPr lang="en-US" dirty="0"/>
              <a:t>Edit Master text styles</a:t>
            </a:r>
          </a:p>
          <a:p>
            <a:pPr lvl="1"/>
            <a:r>
              <a:rPr lang="en-US" dirty="0"/>
              <a:t>Second level</a:t>
            </a:r>
          </a:p>
        </p:txBody>
      </p:sp>
      <p:pic>
        <p:nvPicPr>
          <p:cNvPr id="16" name="Picture 15">
            <a:extLst>
              <a:ext uri="{FF2B5EF4-FFF2-40B4-BE49-F238E27FC236}">
                <a16:creationId xmlns:a16="http://schemas.microsoft.com/office/drawing/2014/main" xmlns="" id="{DC274CBC-0A78-47E1-8B69-24C54DE9D61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ltGray">
          <a:xfrm>
            <a:off x="538163" y="293642"/>
            <a:ext cx="2695739" cy="261448"/>
          </a:xfrm>
          <a:prstGeom prst="rect">
            <a:avLst/>
          </a:prstGeom>
        </p:spPr>
      </p:pic>
      <p:sp>
        <p:nvSpPr>
          <p:cNvPr id="17" name="Text Placeholder 4">
            <a:extLst>
              <a:ext uri="{FF2B5EF4-FFF2-40B4-BE49-F238E27FC236}">
                <a16:creationId xmlns:a16="http://schemas.microsoft.com/office/drawing/2014/main" xmlns="" id="{8EEB08D5-F5AC-4206-8BD5-D6D1A538EA2B}"/>
              </a:ext>
            </a:extLst>
          </p:cNvPr>
          <p:cNvSpPr>
            <a:spLocks noGrp="1"/>
          </p:cNvSpPr>
          <p:nvPr>
            <p:ph type="body" sz="quarter" idx="13"/>
          </p:nvPr>
        </p:nvSpPr>
        <p:spPr bwMode="ltGray">
          <a:xfrm rot="5400000">
            <a:off x="-2187007" y="3122528"/>
            <a:ext cx="4964616" cy="331984"/>
          </a:xfrm>
        </p:spPr>
        <p:txBody>
          <a:bodyPr>
            <a:noAutofit/>
          </a:bodyPr>
          <a:lstStyle>
            <a:lvl1pPr>
              <a:defRPr sz="1100" b="0"/>
            </a:lvl1pPr>
            <a:lvl2pPr>
              <a:defRPr sz="1100"/>
            </a:lvl2pPr>
            <a:lvl3pPr>
              <a:defRPr sz="1100"/>
            </a:lvl3pPr>
            <a:lvl4pPr>
              <a:defRPr sz="11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686537" y="5590903"/>
            <a:ext cx="1714638" cy="759097"/>
          </a:xfrm>
          <a:prstGeom prst="rect">
            <a:avLst/>
          </a:prstGeom>
        </p:spPr>
      </p:pic>
    </p:spTree>
    <p:extLst>
      <p:ext uri="{BB962C8B-B14F-4D97-AF65-F5344CB8AC3E}">
        <p14:creationId xmlns:p14="http://schemas.microsoft.com/office/powerpoint/2010/main" val="2539944453"/>
      </p:ext>
    </p:extLst>
  </p:cSld>
  <p:clrMapOvr>
    <a:masterClrMapping/>
  </p:clrMapOvr>
  <p:extLst mod="1">
    <p:ext uri="{DCECCB84-F9BA-43D5-87BE-67443E8EF086}">
      <p15:sldGuideLst xmlns:p15="http://schemas.microsoft.com/office/powerpoint/2012/main" xmlns="">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ack Page_14">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sp>
        <p:nvSpPr>
          <p:cNvPr id="16" name="Freeform 6"/>
          <p:cNvSpPr>
            <a:spLocks/>
          </p:cNvSpPr>
          <p:nvPr userDrawn="1"/>
        </p:nvSpPr>
        <p:spPr bwMode="ltGray">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tx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dirty="0">
              <a:solidFill>
                <a:schemeClr val="tx1"/>
              </a:solidFill>
            </a:endParaRPr>
          </a:p>
        </p:txBody>
      </p:sp>
      <p:sp>
        <p:nvSpPr>
          <p:cNvPr id="13" name="Rectangle 12">
            <a:extLst>
              <a:ext uri="{FF2B5EF4-FFF2-40B4-BE49-F238E27FC236}">
                <a16:creationId xmlns:a16="http://schemas.microsoft.com/office/drawing/2014/main" xmlns="" id="{79CD8710-785A-4BD3-B0B1-755F6B7330F4}"/>
              </a:ext>
            </a:extLst>
          </p:cNvPr>
          <p:cNvSpPr/>
          <p:nvPr userDrawn="1"/>
        </p:nvSpPr>
        <p:spPr bwMode="ltGray">
          <a:xfrm>
            <a:off x="825500" y="6387327"/>
            <a:ext cx="2090316" cy="153888"/>
          </a:xfrm>
          <a:prstGeom prst="rect">
            <a:avLst/>
          </a:prstGeom>
        </p:spPr>
        <p:txBody>
          <a:bodyPr wrap="none" lIns="0" tIns="0" rIns="0" bIns="0">
            <a:noAutofit/>
          </a:bodyPr>
          <a:lstStyle/>
          <a:p>
            <a:r>
              <a:rPr lang="en-GB" sz="1000" dirty="0">
                <a:solidFill>
                  <a:schemeClr val="tx1"/>
                </a:solidFill>
              </a:rPr>
              <a:t>[Title for presentation / Date to go here]</a:t>
            </a:r>
          </a:p>
        </p:txBody>
      </p:sp>
      <p:pic>
        <p:nvPicPr>
          <p:cNvPr id="20" name="Picture 19">
            <a:extLst>
              <a:ext uri="{FF2B5EF4-FFF2-40B4-BE49-F238E27FC236}">
                <a16:creationId xmlns:a16="http://schemas.microsoft.com/office/drawing/2014/main" xmlns="" id="{4DD82A19-6F9F-48B5-9BFF-F6AD173F96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6230482" y="6037650"/>
            <a:ext cx="3170060" cy="306000"/>
          </a:xfrm>
          <a:prstGeom prst="rect">
            <a:avLst/>
          </a:prstGeom>
        </p:spPr>
      </p:pic>
      <p:sp>
        <p:nvSpPr>
          <p:cNvPr id="21" name="TextBox 20">
            <a:extLst>
              <a:ext uri="{FF2B5EF4-FFF2-40B4-BE49-F238E27FC236}">
                <a16:creationId xmlns:a16="http://schemas.microsoft.com/office/drawing/2014/main" xmlns="" id="{8F25A345-A7D7-42A6-BE3A-95EA2A5C1EE4}"/>
              </a:ext>
            </a:extLst>
          </p:cNvPr>
          <p:cNvSpPr txBox="1"/>
          <p:nvPr userDrawn="1"/>
        </p:nvSpPr>
        <p:spPr bwMode="ltGray">
          <a:xfrm>
            <a:off x="2703820" y="1197108"/>
            <a:ext cx="2590076" cy="2323713"/>
          </a:xfrm>
          <a:prstGeom prst="rect">
            <a:avLst/>
          </a:prstGeom>
          <a:noFill/>
        </p:spPr>
        <p:txBody>
          <a:bodyPr wrap="square" lIns="0" tIns="0" rIns="0" bIns="0" rtlCol="0" anchor="t" anchorCtr="0">
            <a:spAutoFit/>
          </a:bodyPr>
          <a:lstStyle/>
          <a:p>
            <a:r>
              <a:rPr lang="en-GB" sz="1400" b="1" dirty="0">
                <a:solidFill>
                  <a:srgbClr val="FFFFFF"/>
                </a:solidFill>
              </a:rPr>
              <a:t>Women behind the wireless</a:t>
            </a:r>
          </a:p>
          <a:p>
            <a:pPr>
              <a:spcBef>
                <a:spcPts val="600"/>
              </a:spcBef>
              <a:defRPr/>
            </a:pPr>
            <a:r>
              <a:rPr lang="en-GB" sz="1100" dirty="0">
                <a:solidFill>
                  <a:srgbClr val="FFFFFF"/>
                </a:solidFill>
              </a:rPr>
              <a:t>The repeal of the Sex Disqualification Act in Britain in 1919 allowed female entry into most professions – and this, coupled with the impact on the workforce of the First World War, meant that places such as the BBC became highly desirable places to work. The research behind this book uses memos, minutes and magazine records to tell the collective biographies of many women who worked at the BBC in the 20s and 30s, and provides a valuable counterpoint to the previous all-male memoirs.</a:t>
            </a:r>
          </a:p>
        </p:txBody>
      </p:sp>
      <p:cxnSp>
        <p:nvCxnSpPr>
          <p:cNvPr id="22" name="Straight Connector 21">
            <a:extLst>
              <a:ext uri="{FF2B5EF4-FFF2-40B4-BE49-F238E27FC236}">
                <a16:creationId xmlns:a16="http://schemas.microsoft.com/office/drawing/2014/main" xmlns="" id="{177213EF-60B2-4CFC-9ED3-B88A96A4FA39}"/>
              </a:ext>
            </a:extLst>
          </p:cNvPr>
          <p:cNvCxnSpPr>
            <a:cxnSpLocks/>
          </p:cNvCxnSpPr>
          <p:nvPr userDrawn="1"/>
        </p:nvCxnSpPr>
        <p:spPr bwMode="ltGray">
          <a:xfrm>
            <a:off x="812800" y="1079784"/>
            <a:ext cx="4461844"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DB2067AC-AC2E-49A4-8F2F-FE7ED7258358}"/>
              </a:ext>
            </a:extLst>
          </p:cNvPr>
          <p:cNvSpPr txBox="1"/>
          <p:nvPr userDrawn="1"/>
        </p:nvSpPr>
        <p:spPr bwMode="ltGray">
          <a:xfrm>
            <a:off x="812800" y="707448"/>
            <a:ext cx="2570447" cy="276999"/>
          </a:xfrm>
          <a:prstGeom prst="rect">
            <a:avLst/>
          </a:prstGeom>
          <a:noFill/>
        </p:spPr>
        <p:txBody>
          <a:bodyPr wrap="none" lIns="0" tIns="0" rIns="0" bIns="0" rtlCol="0">
            <a:spAutoFit/>
          </a:bodyPr>
          <a:lstStyle/>
          <a:p>
            <a:r>
              <a:rPr lang="en-GB" sz="1800" dirty="0">
                <a:solidFill>
                  <a:srgbClr val="FFFFFF"/>
                </a:solidFill>
              </a:rPr>
              <a:t>The story behind the image</a:t>
            </a:r>
          </a:p>
        </p:txBody>
      </p:sp>
      <p:pic>
        <p:nvPicPr>
          <p:cNvPr id="12" name="Picture 11">
            <a:extLst>
              <a:ext uri="{FF2B5EF4-FFF2-40B4-BE49-F238E27FC236}">
                <a16:creationId xmlns:a16="http://schemas.microsoft.com/office/drawing/2014/main" xmlns="" id="{81C21B33-8B5E-4666-82CB-2DA623E3141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ltGray">
          <a:xfrm flipH="1">
            <a:off x="812799" y="1246585"/>
            <a:ext cx="1731592" cy="1130855"/>
          </a:xfrm>
          <a:prstGeom prst="rect">
            <a:avLst/>
          </a:prstGeom>
        </p:spPr>
      </p:pic>
    </p:spTree>
    <p:extLst>
      <p:ext uri="{BB962C8B-B14F-4D97-AF65-F5344CB8AC3E}">
        <p14:creationId xmlns:p14="http://schemas.microsoft.com/office/powerpoint/2010/main" val="2623929349"/>
      </p:ext>
    </p:extLst>
  </p:cSld>
  <p:clrMapOvr>
    <a:masterClrMapping/>
  </p:clrMapOvr>
  <p:extLst mod="1">
    <p:ext uri="{DCECCB84-F9BA-43D5-87BE-67443E8EF086}">
      <p15:sldGuideLst xmlns:p15="http://schemas.microsoft.com/office/powerpoint/2012/main" xmlns="">
        <p15:guide id="1" pos="1079">
          <p15:clr>
            <a:srgbClr val="FBAE40"/>
          </p15:clr>
        </p15:guide>
        <p15:guide id="2" pos="592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ck Page_1">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534600" y="-1"/>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sp>
        <p:nvSpPr>
          <p:cNvPr id="2" name="Title 1"/>
          <p:cNvSpPr>
            <a:spLocks noGrp="1"/>
          </p:cNvSpPr>
          <p:nvPr>
            <p:ph type="title" hasCustomPrompt="1"/>
          </p:nvPr>
        </p:nvSpPr>
        <p:spPr bwMode="ltGray">
          <a:xfrm>
            <a:off x="825501" y="563563"/>
            <a:ext cx="8239126"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tx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dirty="0">
              <a:solidFill>
                <a:schemeClr val="tx1"/>
              </a:solidFill>
            </a:endParaRPr>
          </a:p>
        </p:txBody>
      </p:sp>
      <p:sp>
        <p:nvSpPr>
          <p:cNvPr id="8" name="Text Placeholder 10"/>
          <p:cNvSpPr>
            <a:spLocks noGrp="1"/>
          </p:cNvSpPr>
          <p:nvPr>
            <p:ph type="body" sz="quarter" idx="14"/>
          </p:nvPr>
        </p:nvSpPr>
        <p:spPr bwMode="ltGray">
          <a:xfrm>
            <a:off x="825500" y="1412875"/>
            <a:ext cx="4508500"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849137" y="5637540"/>
            <a:ext cx="3778513"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6230482" y="6037650"/>
            <a:ext cx="3170060" cy="306000"/>
          </a:xfrm>
          <a:prstGeom prst="rect">
            <a:avLst/>
          </a:prstGeom>
        </p:spPr>
      </p:pic>
      <p:cxnSp>
        <p:nvCxnSpPr>
          <p:cNvPr id="15" name="Straight Connector 14">
            <a:extLst>
              <a:ext uri="{FF2B5EF4-FFF2-40B4-BE49-F238E27FC236}">
                <a16:creationId xmlns:a16="http://schemas.microsoft.com/office/drawing/2014/main" xmlns="" id="{FEF262B8-4D52-4170-8AFE-18155C87FEC3}"/>
              </a:ext>
            </a:extLst>
          </p:cNvPr>
          <p:cNvCxnSpPr>
            <a:cxnSpLocks/>
          </p:cNvCxnSpPr>
          <p:nvPr/>
        </p:nvCxnSpPr>
        <p:spPr bwMode="ltGray">
          <a:xfrm>
            <a:off x="6047470" y="1695800"/>
            <a:ext cx="336279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DF3B8F01-B8A3-4511-B293-FFF292F62862}"/>
              </a:ext>
            </a:extLst>
          </p:cNvPr>
          <p:cNvSpPr txBox="1"/>
          <p:nvPr/>
        </p:nvSpPr>
        <p:spPr bwMode="ltGray">
          <a:xfrm>
            <a:off x="6047470" y="1458217"/>
            <a:ext cx="1718419" cy="184666"/>
          </a:xfrm>
          <a:prstGeom prst="rect">
            <a:avLst/>
          </a:prstGeom>
          <a:noFill/>
        </p:spPr>
        <p:txBody>
          <a:bodyPr wrap="none" lIns="0" tIns="0" rIns="0" bIns="0" rtlCol="0">
            <a:spAutoFit/>
          </a:bodyPr>
          <a:lstStyle/>
          <a:p>
            <a:r>
              <a:rPr lang="en-GB" sz="1200" dirty="0">
                <a:solidFill>
                  <a:srgbClr val="FFFFFF"/>
                </a:solidFill>
              </a:rPr>
              <a:t>The story behind the image</a:t>
            </a:r>
          </a:p>
        </p:txBody>
      </p:sp>
      <p:pic>
        <p:nvPicPr>
          <p:cNvPr id="19" name="Picture 18">
            <a:extLst>
              <a:ext uri="{FF2B5EF4-FFF2-40B4-BE49-F238E27FC236}">
                <a16:creationId xmlns:a16="http://schemas.microsoft.com/office/drawing/2014/main" xmlns="" id="{E1B57CAE-42F5-4369-98FD-DC3AF5FF716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ltGray">
          <a:xfrm>
            <a:off x="6047471" y="1795225"/>
            <a:ext cx="1176528" cy="772534"/>
          </a:xfrm>
          <a:prstGeom prst="rect">
            <a:avLst/>
          </a:prstGeom>
        </p:spPr>
      </p:pic>
      <p:sp>
        <p:nvSpPr>
          <p:cNvPr id="18" name="TextBox 17">
            <a:extLst>
              <a:ext uri="{FF2B5EF4-FFF2-40B4-BE49-F238E27FC236}">
                <a16:creationId xmlns:a16="http://schemas.microsoft.com/office/drawing/2014/main" xmlns="" id="{5284BAFC-AF71-4E3E-BD00-802F107BAF64}"/>
              </a:ext>
            </a:extLst>
          </p:cNvPr>
          <p:cNvSpPr txBox="1"/>
          <p:nvPr userDrawn="1"/>
        </p:nvSpPr>
        <p:spPr bwMode="ltGray">
          <a:xfrm>
            <a:off x="7241474" y="1722408"/>
            <a:ext cx="2159068" cy="2134806"/>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lvl="0">
              <a:lnSpc>
                <a:spcPct val="100000"/>
              </a:lnSpc>
              <a:spcAft>
                <a:spcPts val="600"/>
              </a:spcAft>
            </a:pPr>
            <a:r>
              <a:rPr lang="en-US" sz="1000" b="1" dirty="0"/>
              <a:t>Antarctica meltdown could </a:t>
            </a:r>
            <a:br>
              <a:rPr lang="en-US" sz="1000" b="1" dirty="0"/>
            </a:br>
            <a:r>
              <a:rPr lang="en-US" sz="1000" b="1" dirty="0"/>
              <a:t>double sea level rise</a:t>
            </a:r>
            <a:endParaRPr lang="en-US" sz="800" b="1" dirty="0"/>
          </a:p>
          <a:p>
            <a:pPr lvl="0">
              <a:lnSpc>
                <a:spcPct val="100000"/>
              </a:lnSpc>
              <a:spcAft>
                <a:spcPts val="600"/>
              </a:spcAft>
            </a:pPr>
            <a:r>
              <a:rPr lang="en-US" sz="800" dirty="0"/>
              <a:t>Researchers at Pennsylvania State University have been considering how quickly a glacial ice melt in Antarctica would raise sea levels. By updating models with new discoveries and comparing them with past sea-level rise events they predict that a melting Antarctica could raise oceans by more than 3 feet by the end of the century if greenhouse gas emissions continued unabated, roughly doubling previous total sea-level rise estimates. Rising seas could put many of the world’s coastlines underwater or at risk of flooding and storm surges.</a:t>
            </a:r>
          </a:p>
          <a:p>
            <a:pPr lvl="0">
              <a:lnSpc>
                <a:spcPct val="100000"/>
              </a:lnSpc>
              <a:spcAft>
                <a:spcPts val="600"/>
              </a:spcAft>
            </a:pPr>
            <a:endParaRPr lang="en-US" sz="800" dirty="0"/>
          </a:p>
        </p:txBody>
      </p:sp>
    </p:spTree>
    <p:extLst>
      <p:ext uri="{BB962C8B-B14F-4D97-AF65-F5344CB8AC3E}">
        <p14:creationId xmlns:p14="http://schemas.microsoft.com/office/powerpoint/2010/main" val="392533446"/>
      </p:ext>
    </p:extLst>
  </p:cSld>
  <p:clrMapOvr>
    <a:masterClrMapping/>
  </p:clrMapOvr>
  <p:extLst mod="1">
    <p:ext uri="{DCECCB84-F9BA-43D5-87BE-67443E8EF086}">
      <p15:sldGuideLst xmlns:p15="http://schemas.microsoft.com/office/powerpoint/2012/main" xmlns="">
        <p15:guide id="1" pos="1079" userDrawn="1">
          <p15:clr>
            <a:srgbClr val="FBAE40"/>
          </p15:clr>
        </p15:guide>
        <p15:guide id="2" pos="592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_1">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bwMode="ltGray">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sp>
        <p:nvSpPr>
          <p:cNvPr id="13" name="Text Placeholder 10"/>
          <p:cNvSpPr>
            <a:spLocks noGrp="1"/>
          </p:cNvSpPr>
          <p:nvPr>
            <p:ph type="body" sz="quarter" idx="14" hasCustomPrompt="1"/>
          </p:nvPr>
        </p:nvSpPr>
        <p:spPr bwMode="ltGray">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ltGray">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tx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dirty="0">
              <a:solidFill>
                <a:schemeClr val="tx1"/>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217451780"/>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_2">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bwMode="ltGray">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F5822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sp>
        <p:nvSpPr>
          <p:cNvPr id="13" name="Text Placeholder 10"/>
          <p:cNvSpPr>
            <a:spLocks noGrp="1"/>
          </p:cNvSpPr>
          <p:nvPr>
            <p:ph type="body" sz="quarter" idx="14" hasCustomPrompt="1"/>
          </p:nvPr>
        </p:nvSpPr>
        <p:spPr bwMode="ltGray">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ltGray">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tx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dirty="0">
              <a:solidFill>
                <a:schemeClr val="tx1"/>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782521322"/>
      </p:ext>
    </p:extLst>
  </p:cSld>
  <p:clrMapOvr>
    <a:masterClrMapping/>
  </p:clrMapOvr>
  <p:extLst mod="1">
    <p:ext uri="{DCECCB84-F9BA-43D5-87BE-67443E8EF086}">
      <p15:sldGuideLst xmlns:p15="http://schemas.microsoft.com/office/powerpoint/2012/main" xmlns="">
        <p15:guide id="1" pos="107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_3">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bwMode="ltGray">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C4D82E"/>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sp>
        <p:nvSpPr>
          <p:cNvPr id="13" name="Text Placeholder 10"/>
          <p:cNvSpPr>
            <a:spLocks noGrp="1"/>
          </p:cNvSpPr>
          <p:nvPr>
            <p:ph type="body" sz="quarter" idx="14" hasCustomPrompt="1"/>
          </p:nvPr>
        </p:nvSpPr>
        <p:spPr bwMode="ltGray">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ltGray">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tx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dirty="0">
              <a:solidFill>
                <a:schemeClr val="tx1"/>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500533429"/>
      </p:ext>
    </p:extLst>
  </p:cSld>
  <p:clrMapOvr>
    <a:masterClrMapping/>
  </p:clrMapOvr>
  <p:extLst mod="1">
    <p:ext uri="{DCECCB84-F9BA-43D5-87BE-67443E8EF086}">
      <p15:sldGuideLst xmlns:p15="http://schemas.microsoft.com/office/powerpoint/2012/main" xmlns="">
        <p15:guide id="1" pos="107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_4">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bwMode="ltGray">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937CB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sp>
        <p:nvSpPr>
          <p:cNvPr id="13" name="Text Placeholder 10"/>
          <p:cNvSpPr>
            <a:spLocks noGrp="1"/>
          </p:cNvSpPr>
          <p:nvPr>
            <p:ph type="body" sz="quarter" idx="14" hasCustomPrompt="1"/>
          </p:nvPr>
        </p:nvSpPr>
        <p:spPr bwMode="ltGray">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ltGray">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tx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dirty="0">
              <a:solidFill>
                <a:schemeClr val="tx1"/>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573694792"/>
      </p:ext>
    </p:extLst>
  </p:cSld>
  <p:clrMapOvr>
    <a:masterClrMapping/>
  </p:clrMapOvr>
  <p:extLst mod="1">
    <p:ext uri="{DCECCB84-F9BA-43D5-87BE-67443E8EF086}">
      <p15:sldGuideLst xmlns:p15="http://schemas.microsoft.com/office/powerpoint/2012/main" xmlns="">
        <p15:guide id="1" pos="107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_5">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bwMode="ltGray">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00B8B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sp>
        <p:nvSpPr>
          <p:cNvPr id="13" name="Text Placeholder 10"/>
          <p:cNvSpPr>
            <a:spLocks noGrp="1"/>
          </p:cNvSpPr>
          <p:nvPr>
            <p:ph type="body" sz="quarter" idx="14" hasCustomPrompt="1"/>
          </p:nvPr>
        </p:nvSpPr>
        <p:spPr bwMode="ltGray">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ltGray">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tx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dirty="0">
              <a:solidFill>
                <a:schemeClr val="tx1"/>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640754567"/>
      </p:ext>
    </p:extLst>
  </p:cSld>
  <p:clrMapOvr>
    <a:masterClrMapping/>
  </p:clrMapOvr>
  <p:extLst mod="1">
    <p:ext uri="{DCECCB84-F9BA-43D5-87BE-67443E8EF086}">
      <p15:sldGuideLst xmlns:p15="http://schemas.microsoft.com/office/powerpoint/2012/main" xmlns="">
        <p15:guide id="1" pos="107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_6">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bwMode="ltGray">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sp>
        <p:nvSpPr>
          <p:cNvPr id="13" name="Text Placeholder 10"/>
          <p:cNvSpPr>
            <a:spLocks noGrp="1"/>
          </p:cNvSpPr>
          <p:nvPr>
            <p:ph type="body" sz="quarter" idx="14" hasCustomPrompt="1"/>
          </p:nvPr>
        </p:nvSpPr>
        <p:spPr bwMode="ltGray">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ltGray">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tx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dirty="0">
              <a:solidFill>
                <a:schemeClr val="tx1"/>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646825214"/>
      </p:ext>
    </p:extLst>
  </p:cSld>
  <p:clrMapOvr>
    <a:masterClrMapping/>
  </p:clrMapOvr>
  <p:extLst mod="1">
    <p:ext uri="{DCECCB84-F9BA-43D5-87BE-67443E8EF086}">
      <p15:sldGuideLst xmlns:p15="http://schemas.microsoft.com/office/powerpoint/2012/main" xmlns="">
        <p15:guide id="1" pos="107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tement/quotes">
    <p:bg>
      <p:bgPr>
        <a:solidFill>
          <a:schemeClr val="bg1"/>
        </a:solidFill>
        <a:effectLst/>
      </p:bgPr>
    </p:bg>
    <p:spTree>
      <p:nvGrpSpPr>
        <p:cNvPr id="1" name=""/>
        <p:cNvGrpSpPr/>
        <p:nvPr/>
      </p:nvGrpSpPr>
      <p:grpSpPr>
        <a:xfrm>
          <a:off x="0" y="0"/>
          <a:ext cx="0" cy="0"/>
          <a:chOff x="0" y="0"/>
          <a:chExt cx="0" cy="0"/>
        </a:xfrm>
      </p:grpSpPr>
      <p:sp>
        <p:nvSpPr>
          <p:cNvPr id="15" name="Rectangle 3"/>
          <p:cNvSpPr/>
          <p:nvPr userDrawn="1"/>
        </p:nvSpPr>
        <p:spPr bwMode="ltGray">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sp>
        <p:nvSpPr>
          <p:cNvPr id="20" name="Freeform 6"/>
          <p:cNvSpPr>
            <a:spLocks/>
          </p:cNvSpPr>
          <p:nvPr userDrawn="1"/>
        </p:nvSpPr>
        <p:spPr bwMode="ltGray">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tx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dirty="0">
              <a:solidFill>
                <a:schemeClr val="tx1"/>
              </a:solidFill>
            </a:endParaRPr>
          </a:p>
        </p:txBody>
      </p:sp>
      <p:sp>
        <p:nvSpPr>
          <p:cNvPr id="21" name="Text Placeholder 10"/>
          <p:cNvSpPr>
            <a:spLocks noGrp="1"/>
          </p:cNvSpPr>
          <p:nvPr>
            <p:ph type="body" sz="quarter" idx="16"/>
          </p:nvPr>
        </p:nvSpPr>
        <p:spPr bwMode="ltGray">
          <a:xfrm>
            <a:off x="825500" y="1436688"/>
            <a:ext cx="8239126" cy="1692771"/>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 5"/>
          <p:cNvSpPr>
            <a:spLocks noGrp="1"/>
          </p:cNvSpPr>
          <p:nvPr>
            <p:ph type="title"/>
          </p:nvPr>
        </p:nvSpPr>
        <p:spPr bwMode="ltGray"/>
        <p:txBody>
          <a:bodyPr/>
          <a:lstStyle/>
          <a:p>
            <a:r>
              <a:rPr lang="en-US"/>
              <a:t>Click to edit Master title style</a:t>
            </a:r>
            <a:endParaRPr lang="en-GB" dirty="0"/>
          </a:p>
        </p:txBody>
      </p:sp>
    </p:spTree>
    <p:extLst>
      <p:ext uri="{BB962C8B-B14F-4D97-AF65-F5344CB8AC3E}">
        <p14:creationId xmlns:p14="http://schemas.microsoft.com/office/powerpoint/2010/main" val="343827145"/>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bwMode="ltGray">
          <a:xfrm>
            <a:off x="825500" y="1436688"/>
            <a:ext cx="8239126" cy="1692771"/>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bwMode="ltGray">
          <a:xfrm>
            <a:off x="825500" y="538163"/>
            <a:ext cx="8239126" cy="370558"/>
          </a:xfrm>
        </p:spPr>
        <p:txBody>
          <a:bodyPr/>
          <a:lstStyle/>
          <a:p>
            <a:r>
              <a:rPr lang="en-US"/>
              <a:t>Click to edit Master title style</a:t>
            </a:r>
            <a:endParaRPr lang="en-GB"/>
          </a:p>
        </p:txBody>
      </p:sp>
    </p:spTree>
    <p:extLst>
      <p:ext uri="{BB962C8B-B14F-4D97-AF65-F5344CB8AC3E}">
        <p14:creationId xmlns:p14="http://schemas.microsoft.com/office/powerpoint/2010/main" val="24740474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ne column + 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bwMode="ltGray">
          <a:xfrm>
            <a:off x="5111856" y="1436688"/>
            <a:ext cx="3945600" cy="4303712"/>
          </a:xfrm>
        </p:spPr>
        <p:txBody>
          <a:bodyPr/>
          <a:lstStyle/>
          <a:p>
            <a:r>
              <a:rPr lang="en-US" dirty="0"/>
              <a:t>Click icon to add picture</a:t>
            </a:r>
            <a:endParaRPr lang="en-GB" dirty="0"/>
          </a:p>
        </p:txBody>
      </p:sp>
      <p:sp>
        <p:nvSpPr>
          <p:cNvPr id="4" name="Title 3"/>
          <p:cNvSpPr>
            <a:spLocks noGrp="1"/>
          </p:cNvSpPr>
          <p:nvPr>
            <p:ph type="title"/>
          </p:nvPr>
        </p:nvSpPr>
        <p:spPr bwMode="ltGray">
          <a:xfrm>
            <a:off x="825500" y="538163"/>
            <a:ext cx="8239126" cy="370558"/>
          </a:xfrm>
        </p:spPr>
        <p:txBody>
          <a:bodyPr/>
          <a:lstStyle/>
          <a:p>
            <a:r>
              <a:rPr lang="en-US"/>
              <a:t>Click to edit Master title style</a:t>
            </a:r>
            <a:endParaRPr lang="en-GB"/>
          </a:p>
        </p:txBody>
      </p:sp>
      <p:sp>
        <p:nvSpPr>
          <p:cNvPr id="8" name="Text Placeholder 10"/>
          <p:cNvSpPr>
            <a:spLocks noGrp="1"/>
          </p:cNvSpPr>
          <p:nvPr>
            <p:ph type="body" sz="quarter" idx="14"/>
          </p:nvPr>
        </p:nvSpPr>
        <p:spPr bwMode="ltGray">
          <a:xfrm>
            <a:off x="825500" y="1436688"/>
            <a:ext cx="3945600" cy="1692771"/>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949901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8" name="Text Placeholder 10"/>
          <p:cNvSpPr>
            <a:spLocks noGrp="1"/>
          </p:cNvSpPr>
          <p:nvPr>
            <p:ph type="body" sz="quarter" idx="14"/>
          </p:nvPr>
        </p:nvSpPr>
        <p:spPr bwMode="ltGray">
          <a:xfrm>
            <a:off x="825253" y="1436688"/>
            <a:ext cx="3944548" cy="1692771"/>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0"/>
          <p:cNvSpPr>
            <a:spLocks noGrp="1"/>
          </p:cNvSpPr>
          <p:nvPr>
            <p:ph type="body" sz="quarter" idx="15"/>
          </p:nvPr>
        </p:nvSpPr>
        <p:spPr bwMode="ltGray">
          <a:xfrm>
            <a:off x="5120079" y="1436688"/>
            <a:ext cx="3944548" cy="1692771"/>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bwMode="ltGray">
          <a:xfrm>
            <a:off x="825500" y="538163"/>
            <a:ext cx="8239126" cy="370558"/>
          </a:xfrm>
        </p:spPr>
        <p:txBody>
          <a:bodyPr/>
          <a:lstStyle/>
          <a:p>
            <a:r>
              <a:rPr lang="en-US"/>
              <a:t>Click to edit Master title style</a:t>
            </a:r>
            <a:endParaRPr lang="en-GB" dirty="0"/>
          </a:p>
        </p:txBody>
      </p:sp>
    </p:spTree>
    <p:extLst>
      <p:ext uri="{BB962C8B-B14F-4D97-AF65-F5344CB8AC3E}">
        <p14:creationId xmlns:p14="http://schemas.microsoft.com/office/powerpoint/2010/main" val="2710621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 Page_2">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sp>
        <p:nvSpPr>
          <p:cNvPr id="2" name="Title 1"/>
          <p:cNvSpPr>
            <a:spLocks noGrp="1"/>
          </p:cNvSpPr>
          <p:nvPr>
            <p:ph type="title" hasCustomPrompt="1"/>
          </p:nvPr>
        </p:nvSpPr>
        <p:spPr bwMode="ltGray">
          <a:xfrm>
            <a:off x="825501" y="563563"/>
            <a:ext cx="8239126"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tx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dirty="0">
              <a:solidFill>
                <a:schemeClr val="tx1"/>
              </a:solidFill>
            </a:endParaRPr>
          </a:p>
        </p:txBody>
      </p:sp>
      <p:sp>
        <p:nvSpPr>
          <p:cNvPr id="8" name="Text Placeholder 10"/>
          <p:cNvSpPr>
            <a:spLocks noGrp="1"/>
          </p:cNvSpPr>
          <p:nvPr>
            <p:ph type="body" sz="quarter" idx="14"/>
          </p:nvPr>
        </p:nvSpPr>
        <p:spPr bwMode="ltGray">
          <a:xfrm>
            <a:off x="825500" y="1412875"/>
            <a:ext cx="4508500"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849137" y="5637540"/>
            <a:ext cx="3778513"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cxnSp>
        <p:nvCxnSpPr>
          <p:cNvPr id="15" name="Straight Connector 14">
            <a:extLst>
              <a:ext uri="{FF2B5EF4-FFF2-40B4-BE49-F238E27FC236}">
                <a16:creationId xmlns:a16="http://schemas.microsoft.com/office/drawing/2014/main" xmlns="" id="{FEF262B8-4D52-4170-8AFE-18155C87FEC3}"/>
              </a:ext>
            </a:extLst>
          </p:cNvPr>
          <p:cNvCxnSpPr>
            <a:cxnSpLocks/>
          </p:cNvCxnSpPr>
          <p:nvPr/>
        </p:nvCxnSpPr>
        <p:spPr bwMode="ltGray">
          <a:xfrm>
            <a:off x="6047470" y="1695800"/>
            <a:ext cx="336279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DF3B8F01-B8A3-4511-B293-FFF292F62862}"/>
              </a:ext>
            </a:extLst>
          </p:cNvPr>
          <p:cNvSpPr txBox="1"/>
          <p:nvPr/>
        </p:nvSpPr>
        <p:spPr bwMode="ltGray">
          <a:xfrm>
            <a:off x="6047470" y="1458217"/>
            <a:ext cx="1718419" cy="184666"/>
          </a:xfrm>
          <a:prstGeom prst="rect">
            <a:avLst/>
          </a:prstGeom>
          <a:noFill/>
        </p:spPr>
        <p:txBody>
          <a:bodyPr wrap="none" lIns="0" tIns="0" rIns="0" bIns="0" rtlCol="0">
            <a:spAutoFit/>
          </a:bodyPr>
          <a:lstStyle/>
          <a:p>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xmlns="" id="{66C3D89F-C257-4667-A169-3127141ABA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6230482" y="6037650"/>
            <a:ext cx="3170060" cy="306000"/>
          </a:xfrm>
          <a:prstGeom prst="rect">
            <a:avLst/>
          </a:prstGeom>
        </p:spPr>
      </p:pic>
      <p:pic>
        <p:nvPicPr>
          <p:cNvPr id="19" name="Picture 18">
            <a:extLst>
              <a:ext uri="{FF2B5EF4-FFF2-40B4-BE49-F238E27FC236}">
                <a16:creationId xmlns:a16="http://schemas.microsoft.com/office/drawing/2014/main" xmlns="" id="{D13C4C37-0364-4D3A-AD57-18840FE1731F}"/>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bwMode="ltGray">
          <a:xfrm>
            <a:off x="6047471" y="1795225"/>
            <a:ext cx="1176528" cy="772534"/>
          </a:xfrm>
          <a:prstGeom prst="rect">
            <a:avLst/>
          </a:prstGeom>
          <a:noFill/>
          <a:ln>
            <a:noFill/>
          </a:ln>
        </p:spPr>
      </p:pic>
      <p:sp>
        <p:nvSpPr>
          <p:cNvPr id="14" name="TextBox 13">
            <a:extLst>
              <a:ext uri="{FF2B5EF4-FFF2-40B4-BE49-F238E27FC236}">
                <a16:creationId xmlns:a16="http://schemas.microsoft.com/office/drawing/2014/main" xmlns="" id="{D85C3712-F0A0-44FF-9752-1F1E1A6846AA}"/>
              </a:ext>
            </a:extLst>
          </p:cNvPr>
          <p:cNvSpPr txBox="1"/>
          <p:nvPr userDrawn="1"/>
        </p:nvSpPr>
        <p:spPr bwMode="ltGray">
          <a:xfrm>
            <a:off x="7241474" y="1722408"/>
            <a:ext cx="2159068" cy="2180973"/>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lvl="0">
              <a:lnSpc>
                <a:spcPct val="100000"/>
              </a:lnSpc>
              <a:spcAft>
                <a:spcPts val="600"/>
              </a:spcAft>
            </a:pPr>
            <a:r>
              <a:rPr lang="en-US" sz="1000" b="1" dirty="0"/>
              <a:t>Understanding past </a:t>
            </a:r>
            <a:br>
              <a:rPr lang="en-US" sz="1000" b="1" dirty="0"/>
            </a:br>
            <a:r>
              <a:rPr lang="en-US" sz="1000" b="1" dirty="0"/>
              <a:t>climates in Antarctica</a:t>
            </a:r>
          </a:p>
          <a:p>
            <a:pPr lvl="0">
              <a:lnSpc>
                <a:spcPct val="100000"/>
              </a:lnSpc>
              <a:spcAft>
                <a:spcPts val="600"/>
              </a:spcAft>
            </a:pPr>
            <a:r>
              <a:rPr lang="en-US" sz="800" dirty="0"/>
              <a:t>The permafrost at Table Mountain in Antarctica is thought to be up to 20 million years old and holds valuable clues to what the environment was like in eras when temperatures and sea levels were higher than they are today. With recent studies showing that the environmental temperature in which an organism lives is encoded in their DNA, a research  team from New Zealand set out to sample sediment cores </a:t>
            </a:r>
            <a:br>
              <a:rPr lang="en-US" sz="800" dirty="0"/>
            </a:br>
            <a:r>
              <a:rPr lang="en-US" sz="800" dirty="0"/>
              <a:t>to obtain ancient bacteria. These individual bacterial cells were then sequenced, reconstructed and analysed in order help</a:t>
            </a:r>
            <a:br>
              <a:rPr lang="en-US" sz="800" dirty="0"/>
            </a:br>
            <a:r>
              <a:rPr lang="en-US" sz="800" dirty="0"/>
              <a:t>to identify the temperatures under </a:t>
            </a:r>
            <a:br>
              <a:rPr lang="en-US" sz="800" dirty="0"/>
            </a:br>
            <a:r>
              <a:rPr lang="en-US" sz="800" dirty="0"/>
              <a:t>which the bacteria lived. </a:t>
            </a:r>
          </a:p>
        </p:txBody>
      </p:sp>
    </p:spTree>
    <p:extLst>
      <p:ext uri="{BB962C8B-B14F-4D97-AF65-F5344CB8AC3E}">
        <p14:creationId xmlns:p14="http://schemas.microsoft.com/office/powerpoint/2010/main" val="1827933871"/>
      </p:ext>
    </p:extLst>
  </p:cSld>
  <p:clrMapOvr>
    <a:masterClrMapping/>
  </p:clrMapOvr>
  <p:extLst mod="1">
    <p:ext uri="{DCECCB84-F9BA-43D5-87BE-67443E8EF086}">
      <p15:sldGuideLst xmlns:p15="http://schemas.microsoft.com/office/powerpoint/2012/main" xmlns="">
        <p15:guide id="1" pos="1079">
          <p15:clr>
            <a:srgbClr val="FBAE40"/>
          </p15:clr>
        </p15:guide>
        <p15:guide id="2" pos="592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825500" y="538163"/>
            <a:ext cx="8239126" cy="370558"/>
          </a:xfrm>
        </p:spPr>
        <p:txBody>
          <a:bodyPr/>
          <a:lstStyle/>
          <a:p>
            <a:r>
              <a:rPr lang="en-US"/>
              <a:t>Click to edit Master title style</a:t>
            </a:r>
            <a:endParaRPr lang="en-GB"/>
          </a:p>
        </p:txBody>
      </p:sp>
      <p:sp>
        <p:nvSpPr>
          <p:cNvPr id="8" name="Text Placeholder 10"/>
          <p:cNvSpPr>
            <a:spLocks noGrp="1"/>
          </p:cNvSpPr>
          <p:nvPr>
            <p:ph type="body" sz="quarter" idx="14"/>
          </p:nvPr>
        </p:nvSpPr>
        <p:spPr bwMode="ltGray">
          <a:xfrm>
            <a:off x="825500" y="1436688"/>
            <a:ext cx="2501900" cy="20005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0"/>
          <p:cNvSpPr>
            <a:spLocks noGrp="1"/>
          </p:cNvSpPr>
          <p:nvPr>
            <p:ph type="body" sz="quarter" idx="15"/>
          </p:nvPr>
        </p:nvSpPr>
        <p:spPr bwMode="ltGray">
          <a:xfrm>
            <a:off x="3687763" y="1436688"/>
            <a:ext cx="2501900" cy="20005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0"/>
          <p:cNvSpPr>
            <a:spLocks noGrp="1"/>
          </p:cNvSpPr>
          <p:nvPr>
            <p:ph type="body" sz="quarter" idx="16"/>
          </p:nvPr>
        </p:nvSpPr>
        <p:spPr bwMode="ltGray">
          <a:xfrm>
            <a:off x="6550025" y="1436688"/>
            <a:ext cx="2501900" cy="20005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120650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bwMode="ltGray">
          <a:xfrm>
            <a:off x="825500" y="538163"/>
            <a:ext cx="8239126" cy="370558"/>
          </a:xfrm>
        </p:spPr>
        <p:txBody>
          <a:bodyPr/>
          <a:lstStyle/>
          <a:p>
            <a:r>
              <a:rPr lang="en-US"/>
              <a:t>Click to edit Master title style</a:t>
            </a:r>
            <a:endParaRPr lang="en-GB" dirty="0"/>
          </a:p>
        </p:txBody>
      </p:sp>
    </p:spTree>
    <p:extLst>
      <p:ext uri="{BB962C8B-B14F-4D97-AF65-F5344CB8AC3E}">
        <p14:creationId xmlns:p14="http://schemas.microsoft.com/office/powerpoint/2010/main" val="36110849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27699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351"/>
            <a:ext cx="2311400" cy="365125"/>
          </a:xfrm>
          <a:prstGeom prst="rect">
            <a:avLst/>
          </a:prstGeom>
        </p:spPr>
        <p:txBody>
          <a:bodyPr/>
          <a:lstStyle/>
          <a:p>
            <a:endParaRPr lang="en-GB" dirty="0"/>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47F5E0FA-32D1-4886-93F4-571453FCD379}" type="slidenum">
              <a:rPr lang="en-GB" smtClean="0"/>
              <a:t>‹#›</a:t>
            </a:fld>
            <a:endParaRPr lang="en-GB"/>
          </a:p>
        </p:txBody>
      </p:sp>
    </p:spTree>
    <p:extLst>
      <p:ext uri="{BB962C8B-B14F-4D97-AF65-F5344CB8AC3E}">
        <p14:creationId xmlns:p14="http://schemas.microsoft.com/office/powerpoint/2010/main" val="3900837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 Page_3">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sp>
        <p:nvSpPr>
          <p:cNvPr id="2" name="Title 1"/>
          <p:cNvSpPr>
            <a:spLocks noGrp="1"/>
          </p:cNvSpPr>
          <p:nvPr>
            <p:ph type="title" hasCustomPrompt="1"/>
          </p:nvPr>
        </p:nvSpPr>
        <p:spPr bwMode="ltGray">
          <a:xfrm>
            <a:off x="825501" y="563563"/>
            <a:ext cx="8239126"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tx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dirty="0">
              <a:solidFill>
                <a:schemeClr val="tx1"/>
              </a:solidFill>
            </a:endParaRPr>
          </a:p>
        </p:txBody>
      </p:sp>
      <p:sp>
        <p:nvSpPr>
          <p:cNvPr id="8" name="Text Placeholder 10"/>
          <p:cNvSpPr>
            <a:spLocks noGrp="1"/>
          </p:cNvSpPr>
          <p:nvPr>
            <p:ph type="body" sz="quarter" idx="14"/>
          </p:nvPr>
        </p:nvSpPr>
        <p:spPr bwMode="ltGray">
          <a:xfrm>
            <a:off x="825500" y="1412875"/>
            <a:ext cx="4508500"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849137" y="5637540"/>
            <a:ext cx="3778513"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cxnSp>
        <p:nvCxnSpPr>
          <p:cNvPr id="15" name="Straight Connector 14">
            <a:extLst>
              <a:ext uri="{FF2B5EF4-FFF2-40B4-BE49-F238E27FC236}">
                <a16:creationId xmlns:a16="http://schemas.microsoft.com/office/drawing/2014/main" xmlns="" id="{FEF262B8-4D52-4170-8AFE-18155C87FEC3}"/>
              </a:ext>
            </a:extLst>
          </p:cNvPr>
          <p:cNvCxnSpPr>
            <a:cxnSpLocks/>
          </p:cNvCxnSpPr>
          <p:nvPr/>
        </p:nvCxnSpPr>
        <p:spPr bwMode="ltGray">
          <a:xfrm>
            <a:off x="6047470" y="1695800"/>
            <a:ext cx="336279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DF3B8F01-B8A3-4511-B293-FFF292F62862}"/>
              </a:ext>
            </a:extLst>
          </p:cNvPr>
          <p:cNvSpPr txBox="1"/>
          <p:nvPr/>
        </p:nvSpPr>
        <p:spPr bwMode="ltGray">
          <a:xfrm>
            <a:off x="6047470" y="1458217"/>
            <a:ext cx="1718419" cy="184666"/>
          </a:xfrm>
          <a:prstGeom prst="rect">
            <a:avLst/>
          </a:prstGeom>
          <a:noFill/>
        </p:spPr>
        <p:txBody>
          <a:bodyPr wrap="none" lIns="0" tIns="0" rIns="0" bIns="0" rtlCol="0">
            <a:spAutoFit/>
          </a:bodyPr>
          <a:lstStyle/>
          <a:p>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xmlns="" id="{E2A9C01F-6BD8-416F-994D-480B442D89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6230482" y="6037650"/>
            <a:ext cx="3170060" cy="306000"/>
          </a:xfrm>
          <a:prstGeom prst="rect">
            <a:avLst/>
          </a:prstGeom>
        </p:spPr>
      </p:pic>
      <p:pic>
        <p:nvPicPr>
          <p:cNvPr id="18" name="Picture 17">
            <a:extLst>
              <a:ext uri="{FF2B5EF4-FFF2-40B4-BE49-F238E27FC236}">
                <a16:creationId xmlns:a16="http://schemas.microsoft.com/office/drawing/2014/main" xmlns="" id="{91B3CC6E-4720-41C0-BD7A-48C1E0BB92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ltGray">
          <a:xfrm flipH="1">
            <a:off x="6056464" y="1795224"/>
            <a:ext cx="1164931" cy="772533"/>
          </a:xfrm>
          <a:prstGeom prst="rect">
            <a:avLst/>
          </a:prstGeom>
        </p:spPr>
      </p:pic>
      <p:sp>
        <p:nvSpPr>
          <p:cNvPr id="20" name="TextBox 19">
            <a:extLst>
              <a:ext uri="{FF2B5EF4-FFF2-40B4-BE49-F238E27FC236}">
                <a16:creationId xmlns:a16="http://schemas.microsoft.com/office/drawing/2014/main" xmlns="" id="{122D832D-9DF5-40A6-9A45-0AB9535916CC}"/>
              </a:ext>
            </a:extLst>
          </p:cNvPr>
          <p:cNvSpPr txBox="1"/>
          <p:nvPr userDrawn="1"/>
        </p:nvSpPr>
        <p:spPr bwMode="ltGray">
          <a:xfrm>
            <a:off x="7241474" y="1722408"/>
            <a:ext cx="2213676" cy="1534642"/>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lvl="0">
              <a:lnSpc>
                <a:spcPct val="100000"/>
              </a:lnSpc>
              <a:spcAft>
                <a:spcPts val="600"/>
              </a:spcAft>
            </a:pPr>
            <a:r>
              <a:rPr lang="en-US" sz="1000" b="1" dirty="0"/>
              <a:t>Following the progress of Dolly’s clones</a:t>
            </a:r>
          </a:p>
          <a:p>
            <a:pPr lvl="0">
              <a:lnSpc>
                <a:spcPct val="100000"/>
              </a:lnSpc>
              <a:spcAft>
                <a:spcPts val="600"/>
              </a:spcAft>
            </a:pPr>
            <a:r>
              <a:rPr lang="en-US" sz="800" dirty="0"/>
              <a:t>When Dolly, the cloned sheep, had to be put down halfway through her expected lifespan there was concern that the cloning process might create animals that aged prematurely. Twenty years on a team from the University of Nottingham have led a study on a small flock of Dolly clones that show that they are ageing no differently to naturally conceived sheep and were not suffering from any particular health problems when compared to a control group of non cloned animals.</a:t>
            </a:r>
          </a:p>
        </p:txBody>
      </p:sp>
    </p:spTree>
    <p:extLst>
      <p:ext uri="{BB962C8B-B14F-4D97-AF65-F5344CB8AC3E}">
        <p14:creationId xmlns:p14="http://schemas.microsoft.com/office/powerpoint/2010/main" val="240404753"/>
      </p:ext>
    </p:extLst>
  </p:cSld>
  <p:clrMapOvr>
    <a:masterClrMapping/>
  </p:clrMapOvr>
  <p:extLst mod="1">
    <p:ext uri="{DCECCB84-F9BA-43D5-87BE-67443E8EF086}">
      <p15:sldGuideLst xmlns:p15="http://schemas.microsoft.com/office/powerpoint/2012/main" xmlns="">
        <p15:guide id="1" pos="1079">
          <p15:clr>
            <a:srgbClr val="FBAE40"/>
          </p15:clr>
        </p15:guide>
        <p15:guide id="2" pos="592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 Page_4">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sp>
        <p:nvSpPr>
          <p:cNvPr id="2" name="Title 1"/>
          <p:cNvSpPr>
            <a:spLocks noGrp="1"/>
          </p:cNvSpPr>
          <p:nvPr>
            <p:ph type="title" hasCustomPrompt="1"/>
          </p:nvPr>
        </p:nvSpPr>
        <p:spPr bwMode="ltGray">
          <a:xfrm>
            <a:off x="825501" y="563563"/>
            <a:ext cx="8239126"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tx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dirty="0">
              <a:solidFill>
                <a:schemeClr val="tx1"/>
              </a:solidFill>
            </a:endParaRPr>
          </a:p>
        </p:txBody>
      </p:sp>
      <p:sp>
        <p:nvSpPr>
          <p:cNvPr id="8" name="Text Placeholder 10"/>
          <p:cNvSpPr>
            <a:spLocks noGrp="1"/>
          </p:cNvSpPr>
          <p:nvPr>
            <p:ph type="body" sz="quarter" idx="14"/>
          </p:nvPr>
        </p:nvSpPr>
        <p:spPr bwMode="ltGray">
          <a:xfrm>
            <a:off x="825500" y="1412875"/>
            <a:ext cx="4508500"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849137" y="5637540"/>
            <a:ext cx="3778513"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cxnSp>
        <p:nvCxnSpPr>
          <p:cNvPr id="15" name="Straight Connector 14">
            <a:extLst>
              <a:ext uri="{FF2B5EF4-FFF2-40B4-BE49-F238E27FC236}">
                <a16:creationId xmlns:a16="http://schemas.microsoft.com/office/drawing/2014/main" xmlns="" id="{FEF262B8-4D52-4170-8AFE-18155C87FEC3}"/>
              </a:ext>
            </a:extLst>
          </p:cNvPr>
          <p:cNvCxnSpPr>
            <a:cxnSpLocks/>
          </p:cNvCxnSpPr>
          <p:nvPr/>
        </p:nvCxnSpPr>
        <p:spPr bwMode="ltGray">
          <a:xfrm>
            <a:off x="6047470" y="1695800"/>
            <a:ext cx="336279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DF3B8F01-B8A3-4511-B293-FFF292F62862}"/>
              </a:ext>
            </a:extLst>
          </p:cNvPr>
          <p:cNvSpPr txBox="1"/>
          <p:nvPr/>
        </p:nvSpPr>
        <p:spPr bwMode="ltGray">
          <a:xfrm>
            <a:off x="6047470" y="1458217"/>
            <a:ext cx="1718419" cy="184666"/>
          </a:xfrm>
          <a:prstGeom prst="rect">
            <a:avLst/>
          </a:prstGeom>
          <a:noFill/>
        </p:spPr>
        <p:txBody>
          <a:bodyPr wrap="none" lIns="0" tIns="0" rIns="0" bIns="0" rtlCol="0">
            <a:spAutoFit/>
          </a:bodyPr>
          <a:lstStyle/>
          <a:p>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xmlns="" id="{9EF7BBF5-AA3B-4297-921E-E9802A99F9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6230482" y="6037650"/>
            <a:ext cx="3170060" cy="306000"/>
          </a:xfrm>
          <a:prstGeom prst="rect">
            <a:avLst/>
          </a:prstGeom>
        </p:spPr>
      </p:pic>
      <p:sp>
        <p:nvSpPr>
          <p:cNvPr id="14" name="TextBox 13">
            <a:extLst>
              <a:ext uri="{FF2B5EF4-FFF2-40B4-BE49-F238E27FC236}">
                <a16:creationId xmlns:a16="http://schemas.microsoft.com/office/drawing/2014/main" xmlns="" id="{3B32DDDB-F219-4E70-AF33-64D0D2C89A17}"/>
              </a:ext>
            </a:extLst>
          </p:cNvPr>
          <p:cNvSpPr txBox="1"/>
          <p:nvPr userDrawn="1"/>
        </p:nvSpPr>
        <p:spPr bwMode="ltGray">
          <a:xfrm>
            <a:off x="7241474" y="1722408"/>
            <a:ext cx="2159068" cy="1534642"/>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lvl="0">
              <a:lnSpc>
                <a:spcPct val="100000"/>
              </a:lnSpc>
              <a:spcAft>
                <a:spcPts val="600"/>
              </a:spcAft>
            </a:pPr>
            <a:r>
              <a:rPr lang="en-US" sz="1000" b="1" dirty="0"/>
              <a:t>Frogs catch flies with sticky tongues</a:t>
            </a:r>
          </a:p>
          <a:p>
            <a:pPr lvl="0">
              <a:lnSpc>
                <a:spcPct val="100000"/>
              </a:lnSpc>
              <a:spcAft>
                <a:spcPts val="600"/>
              </a:spcAft>
            </a:pPr>
            <a:r>
              <a:rPr lang="en-US" sz="800" dirty="0"/>
              <a:t>Scientists have discovered what makes the frog’s tongue uniquely sticky, allowing the amphibian to snag passing flies while squatting motionless by the water’s edge. Researchers at the Georgia Institute of Technology in Atlanta have found that frog saliva is able to switch between thin and watery as the whip-like tongue hits its target, to thick and sticky as the insect is reeled in, creating an almost inescapable trap. This makes the saliva a so-called non-Newtonian fluid. </a:t>
            </a:r>
          </a:p>
        </p:txBody>
      </p:sp>
      <p:pic>
        <p:nvPicPr>
          <p:cNvPr id="20" name="Picture 19"/>
          <p:cNvPicPr>
            <a:picLocks noChangeAspect="1"/>
          </p:cNvPicPr>
          <p:nvPr userDrawn="1"/>
        </p:nvPicPr>
        <p:blipFill rotWithShape="1">
          <a:blip r:embed="rId3" cstate="print">
            <a:extLst>
              <a:ext uri="{28A0092B-C50C-407E-A947-70E740481C1C}">
                <a14:useLocalDpi xmlns:a14="http://schemas.microsoft.com/office/drawing/2010/main" val="0"/>
              </a:ext>
            </a:extLst>
          </a:blip>
          <a:srcRect l="15828" t="12328" r="18950" b="12662"/>
          <a:stretch/>
        </p:blipFill>
        <p:spPr>
          <a:xfrm>
            <a:off x="6044969" y="1800176"/>
            <a:ext cx="1177892" cy="762000"/>
          </a:xfrm>
          <a:prstGeom prst="rect">
            <a:avLst/>
          </a:prstGeom>
        </p:spPr>
      </p:pic>
      <p:sp>
        <p:nvSpPr>
          <p:cNvPr id="21" name="TextBox 20">
            <a:extLst>
              <a:ext uri="{FF2B5EF4-FFF2-40B4-BE49-F238E27FC236}">
                <a16:creationId xmlns:a16="http://schemas.microsoft.com/office/drawing/2014/main" xmlns="" id="{3B32DDDB-F219-4E70-AF33-64D0D2C89A17}"/>
              </a:ext>
            </a:extLst>
          </p:cNvPr>
          <p:cNvSpPr txBox="1"/>
          <p:nvPr userDrawn="1"/>
        </p:nvSpPr>
        <p:spPr bwMode="ltGray">
          <a:xfrm>
            <a:off x="5971736" y="2561003"/>
            <a:ext cx="1315036" cy="318924"/>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lvl="0">
              <a:lnSpc>
                <a:spcPct val="100000"/>
              </a:lnSpc>
              <a:spcAft>
                <a:spcPts val="600"/>
              </a:spcAft>
            </a:pPr>
            <a:r>
              <a:rPr lang="en-US" sz="800" dirty="0"/>
              <a:t>Mark </a:t>
            </a:r>
            <a:r>
              <a:rPr lang="en-US" sz="800" dirty="0" err="1"/>
              <a:t>Mandica</a:t>
            </a:r>
            <a:r>
              <a:rPr lang="en-US" sz="800" dirty="0"/>
              <a:t> /</a:t>
            </a:r>
            <a:br>
              <a:rPr lang="en-US" sz="800" dirty="0"/>
            </a:br>
            <a:r>
              <a:rPr lang="en-US" sz="800" dirty="0"/>
              <a:t>The Amphibian Foundation</a:t>
            </a:r>
          </a:p>
        </p:txBody>
      </p:sp>
    </p:spTree>
    <p:extLst>
      <p:ext uri="{BB962C8B-B14F-4D97-AF65-F5344CB8AC3E}">
        <p14:creationId xmlns:p14="http://schemas.microsoft.com/office/powerpoint/2010/main" val="1614463500"/>
      </p:ext>
    </p:extLst>
  </p:cSld>
  <p:clrMapOvr>
    <a:masterClrMapping/>
  </p:clrMapOvr>
  <p:extLst mod="1">
    <p:ext uri="{DCECCB84-F9BA-43D5-87BE-67443E8EF086}">
      <p15:sldGuideLst xmlns:p15="http://schemas.microsoft.com/office/powerpoint/2012/main" xmlns="">
        <p15:guide id="1" pos="1079">
          <p15:clr>
            <a:srgbClr val="FBAE40"/>
          </p15:clr>
        </p15:guide>
        <p15:guide id="2" pos="592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 Page_5">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sp>
        <p:nvSpPr>
          <p:cNvPr id="2" name="Title 1"/>
          <p:cNvSpPr>
            <a:spLocks noGrp="1"/>
          </p:cNvSpPr>
          <p:nvPr>
            <p:ph type="title" hasCustomPrompt="1"/>
          </p:nvPr>
        </p:nvSpPr>
        <p:spPr bwMode="ltGray">
          <a:xfrm>
            <a:off x="825501" y="563563"/>
            <a:ext cx="8239126"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tx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dirty="0">
              <a:solidFill>
                <a:schemeClr val="tx1"/>
              </a:solidFill>
            </a:endParaRPr>
          </a:p>
        </p:txBody>
      </p:sp>
      <p:sp>
        <p:nvSpPr>
          <p:cNvPr id="8" name="Text Placeholder 10"/>
          <p:cNvSpPr>
            <a:spLocks noGrp="1"/>
          </p:cNvSpPr>
          <p:nvPr>
            <p:ph type="body" sz="quarter" idx="14"/>
          </p:nvPr>
        </p:nvSpPr>
        <p:spPr bwMode="ltGray">
          <a:xfrm>
            <a:off x="825500" y="1412875"/>
            <a:ext cx="4508500"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849137" y="5637540"/>
            <a:ext cx="3778513"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cxnSp>
        <p:nvCxnSpPr>
          <p:cNvPr id="15" name="Straight Connector 14">
            <a:extLst>
              <a:ext uri="{FF2B5EF4-FFF2-40B4-BE49-F238E27FC236}">
                <a16:creationId xmlns:a16="http://schemas.microsoft.com/office/drawing/2014/main" xmlns="" id="{FEF262B8-4D52-4170-8AFE-18155C87FEC3}"/>
              </a:ext>
            </a:extLst>
          </p:cNvPr>
          <p:cNvCxnSpPr>
            <a:cxnSpLocks/>
          </p:cNvCxnSpPr>
          <p:nvPr/>
        </p:nvCxnSpPr>
        <p:spPr bwMode="ltGray">
          <a:xfrm>
            <a:off x="6047470" y="1695800"/>
            <a:ext cx="336279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DF3B8F01-B8A3-4511-B293-FFF292F62862}"/>
              </a:ext>
            </a:extLst>
          </p:cNvPr>
          <p:cNvSpPr txBox="1"/>
          <p:nvPr/>
        </p:nvSpPr>
        <p:spPr bwMode="ltGray">
          <a:xfrm>
            <a:off x="6047470" y="1458217"/>
            <a:ext cx="1718419" cy="184666"/>
          </a:xfrm>
          <a:prstGeom prst="rect">
            <a:avLst/>
          </a:prstGeom>
          <a:noFill/>
        </p:spPr>
        <p:txBody>
          <a:bodyPr wrap="none" lIns="0" tIns="0" rIns="0" bIns="0" rtlCol="0">
            <a:spAutoFit/>
          </a:bodyPr>
          <a:lstStyle/>
          <a:p>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xmlns="" id="{BA4CEA25-255A-421A-8FD6-5D7D4AA4A7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6230482" y="6037650"/>
            <a:ext cx="3170060" cy="306000"/>
          </a:xfrm>
          <a:prstGeom prst="rect">
            <a:avLst/>
          </a:prstGeom>
        </p:spPr>
      </p:pic>
      <p:pic>
        <p:nvPicPr>
          <p:cNvPr id="19" name="Picture 18" descr="A person sitting at a picnic table&#10;&#10;Description generated with high confidence">
            <a:extLst>
              <a:ext uri="{FF2B5EF4-FFF2-40B4-BE49-F238E27FC236}">
                <a16:creationId xmlns:a16="http://schemas.microsoft.com/office/drawing/2014/main" xmlns="" id="{F433A84A-56D1-400D-8C47-68A25188FAA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6047470" y="1795226"/>
            <a:ext cx="1182920" cy="772533"/>
          </a:xfrm>
          <a:prstGeom prst="rect">
            <a:avLst/>
          </a:prstGeom>
        </p:spPr>
      </p:pic>
      <p:sp>
        <p:nvSpPr>
          <p:cNvPr id="14" name="TextBox 13">
            <a:extLst>
              <a:ext uri="{FF2B5EF4-FFF2-40B4-BE49-F238E27FC236}">
                <a16:creationId xmlns:a16="http://schemas.microsoft.com/office/drawing/2014/main" xmlns="" id="{66593E19-AAB9-4B90-9E55-ACE37172A01D}"/>
              </a:ext>
            </a:extLst>
          </p:cNvPr>
          <p:cNvSpPr txBox="1"/>
          <p:nvPr userDrawn="1"/>
        </p:nvSpPr>
        <p:spPr bwMode="ltGray">
          <a:xfrm>
            <a:off x="7241474" y="1722408"/>
            <a:ext cx="2159068" cy="2011695"/>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lvl="0">
              <a:lnSpc>
                <a:spcPct val="100000"/>
              </a:lnSpc>
              <a:spcAft>
                <a:spcPts val="600"/>
              </a:spcAft>
            </a:pPr>
            <a:r>
              <a:rPr lang="en-US" sz="1000" b="1" dirty="0"/>
              <a:t>Cataloging homegarden </a:t>
            </a:r>
            <a:br>
              <a:rPr lang="en-US" sz="1000" b="1" dirty="0"/>
            </a:br>
            <a:r>
              <a:rPr lang="en-US" sz="1000" b="1" dirty="0"/>
              <a:t>biodiversity</a:t>
            </a:r>
            <a:r>
              <a:rPr lang="en-US" sz="1000" b="1" baseline="0" dirty="0"/>
              <a:t> </a:t>
            </a:r>
            <a:r>
              <a:rPr lang="en-US" sz="1000" b="1" dirty="0"/>
              <a:t>in Uganda</a:t>
            </a:r>
          </a:p>
          <a:p>
            <a:pPr lvl="0">
              <a:lnSpc>
                <a:spcPct val="100000"/>
              </a:lnSpc>
              <a:spcAft>
                <a:spcPts val="600"/>
              </a:spcAft>
            </a:pPr>
            <a:r>
              <a:rPr lang="en-US" sz="800" dirty="0"/>
              <a:t>Creating food security in countries such as Uganda often relies on the roll out of a national plan, and yet these don’t necessarily take account of the farmers’ voices or traditional food systems that have adapted over many generations to fit local cultural and ecological conditions. This research followed a human ecology approach to catalogue homegarden biodiversity and related ethnobotany knowledge in order to propose a more sustainable food security model.</a:t>
            </a:r>
          </a:p>
          <a:p>
            <a:pPr lvl="0">
              <a:lnSpc>
                <a:spcPct val="100000"/>
              </a:lnSpc>
              <a:spcAft>
                <a:spcPts val="600"/>
              </a:spcAft>
            </a:pPr>
            <a:endParaRPr lang="en-US" sz="800" dirty="0"/>
          </a:p>
        </p:txBody>
      </p:sp>
    </p:spTree>
    <p:extLst>
      <p:ext uri="{BB962C8B-B14F-4D97-AF65-F5344CB8AC3E}">
        <p14:creationId xmlns:p14="http://schemas.microsoft.com/office/powerpoint/2010/main" val="3155409785"/>
      </p:ext>
    </p:extLst>
  </p:cSld>
  <p:clrMapOvr>
    <a:masterClrMapping/>
  </p:clrMapOvr>
  <p:extLst mod="1">
    <p:ext uri="{DCECCB84-F9BA-43D5-87BE-67443E8EF086}">
      <p15:sldGuideLst xmlns:p15="http://schemas.microsoft.com/office/powerpoint/2012/main" xmlns="">
        <p15:guide id="1" pos="1079">
          <p15:clr>
            <a:srgbClr val="FBAE40"/>
          </p15:clr>
        </p15:guide>
        <p15:guide id="2" pos="592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 Page_6">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sp>
        <p:nvSpPr>
          <p:cNvPr id="2" name="Title 1"/>
          <p:cNvSpPr>
            <a:spLocks noGrp="1"/>
          </p:cNvSpPr>
          <p:nvPr>
            <p:ph type="title" hasCustomPrompt="1"/>
          </p:nvPr>
        </p:nvSpPr>
        <p:spPr bwMode="ltGray">
          <a:xfrm>
            <a:off x="825501" y="563563"/>
            <a:ext cx="8239126"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tx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dirty="0">
              <a:solidFill>
                <a:schemeClr val="tx1"/>
              </a:solidFill>
            </a:endParaRPr>
          </a:p>
        </p:txBody>
      </p:sp>
      <p:sp>
        <p:nvSpPr>
          <p:cNvPr id="8" name="Text Placeholder 10"/>
          <p:cNvSpPr>
            <a:spLocks noGrp="1"/>
          </p:cNvSpPr>
          <p:nvPr>
            <p:ph type="body" sz="quarter" idx="14"/>
          </p:nvPr>
        </p:nvSpPr>
        <p:spPr bwMode="ltGray">
          <a:xfrm>
            <a:off x="825500" y="1412875"/>
            <a:ext cx="4508500"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849137" y="5637540"/>
            <a:ext cx="3778513"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cxnSp>
        <p:nvCxnSpPr>
          <p:cNvPr id="15" name="Straight Connector 14">
            <a:extLst>
              <a:ext uri="{FF2B5EF4-FFF2-40B4-BE49-F238E27FC236}">
                <a16:creationId xmlns:a16="http://schemas.microsoft.com/office/drawing/2014/main" xmlns="" id="{FEF262B8-4D52-4170-8AFE-18155C87FEC3}"/>
              </a:ext>
            </a:extLst>
          </p:cNvPr>
          <p:cNvCxnSpPr>
            <a:cxnSpLocks/>
          </p:cNvCxnSpPr>
          <p:nvPr/>
        </p:nvCxnSpPr>
        <p:spPr bwMode="ltGray">
          <a:xfrm>
            <a:off x="6047470" y="1695800"/>
            <a:ext cx="336279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DF3B8F01-B8A3-4511-B293-FFF292F62862}"/>
              </a:ext>
            </a:extLst>
          </p:cNvPr>
          <p:cNvSpPr txBox="1"/>
          <p:nvPr/>
        </p:nvSpPr>
        <p:spPr bwMode="ltGray">
          <a:xfrm>
            <a:off x="6047470" y="1458217"/>
            <a:ext cx="1718419" cy="184666"/>
          </a:xfrm>
          <a:prstGeom prst="rect">
            <a:avLst/>
          </a:prstGeom>
          <a:noFill/>
        </p:spPr>
        <p:txBody>
          <a:bodyPr wrap="none" lIns="0" tIns="0" rIns="0" bIns="0" rtlCol="0">
            <a:spAutoFit/>
          </a:bodyPr>
          <a:lstStyle/>
          <a:p>
            <a:r>
              <a:rPr lang="en-GB" sz="1200" dirty="0">
                <a:solidFill>
                  <a:srgbClr val="FFFFFF"/>
                </a:solidFill>
              </a:rPr>
              <a:t>The story behind the image</a:t>
            </a:r>
          </a:p>
        </p:txBody>
      </p:sp>
      <p:pic>
        <p:nvPicPr>
          <p:cNvPr id="18" name="Picture 17">
            <a:extLst>
              <a:ext uri="{FF2B5EF4-FFF2-40B4-BE49-F238E27FC236}">
                <a16:creationId xmlns:a16="http://schemas.microsoft.com/office/drawing/2014/main" xmlns="" id="{03BA9BE5-DCF8-40B8-9CCD-75506F4BE9E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5269" t="6276" r="3050" b="2042"/>
          <a:stretch/>
        </p:blipFill>
        <p:spPr bwMode="ltGray">
          <a:xfrm>
            <a:off x="6051703" y="1795225"/>
            <a:ext cx="776243" cy="2031974"/>
          </a:xfrm>
          <a:prstGeom prst="rect">
            <a:avLst/>
          </a:prstGeom>
          <a:noFill/>
          <a:ln>
            <a:noFill/>
          </a:ln>
        </p:spPr>
      </p:pic>
      <p:pic>
        <p:nvPicPr>
          <p:cNvPr id="13" name="Picture 12">
            <a:extLst>
              <a:ext uri="{FF2B5EF4-FFF2-40B4-BE49-F238E27FC236}">
                <a16:creationId xmlns:a16="http://schemas.microsoft.com/office/drawing/2014/main" xmlns="" id="{B8BDA46F-B642-4E9A-8230-D7213E3101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ltGray">
          <a:xfrm>
            <a:off x="6230482" y="6037650"/>
            <a:ext cx="3170060" cy="306000"/>
          </a:xfrm>
          <a:prstGeom prst="rect">
            <a:avLst/>
          </a:prstGeom>
        </p:spPr>
      </p:pic>
      <p:sp>
        <p:nvSpPr>
          <p:cNvPr id="14" name="TextBox 13">
            <a:extLst>
              <a:ext uri="{FF2B5EF4-FFF2-40B4-BE49-F238E27FC236}">
                <a16:creationId xmlns:a16="http://schemas.microsoft.com/office/drawing/2014/main" xmlns="" id="{21EC8FF4-A670-42FE-9E92-5901DBDA2338}"/>
              </a:ext>
            </a:extLst>
          </p:cNvPr>
          <p:cNvSpPr txBox="1"/>
          <p:nvPr userDrawn="1"/>
        </p:nvSpPr>
        <p:spPr bwMode="ltGray">
          <a:xfrm>
            <a:off x="6841187" y="1722408"/>
            <a:ext cx="2569077" cy="1980918"/>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lvl="0">
              <a:lnSpc>
                <a:spcPct val="100000"/>
              </a:lnSpc>
              <a:spcAft>
                <a:spcPts val="600"/>
              </a:spcAft>
            </a:pPr>
            <a:r>
              <a:rPr lang="en-US" sz="1000" b="1" dirty="0"/>
              <a:t>Marie Curie (1867–1934)</a:t>
            </a:r>
          </a:p>
          <a:p>
            <a:pPr lvl="0">
              <a:lnSpc>
                <a:spcPct val="100000"/>
              </a:lnSpc>
              <a:spcAft>
                <a:spcPts val="600"/>
              </a:spcAft>
            </a:pPr>
            <a:r>
              <a:rPr lang="en-US" sz="800" dirty="0"/>
              <a:t>In a scientific world still dominated by men, Marie Curie shone not only as an extraordinary pioneer in the field of radioactivity, but also as a trailblazing female scientist. A French-Polish chemist and physicist, Curie discovered two new elements, polonium and radium, and revolutionised our understanding of radioactivity, the process by which unstable atoms decay by emitting energy in the form of radiation. The first person of either gender to win or share two Nobel Prizes, Curie is one of the most renowned scientists of a generation, whose influences can be seen throughout many areas of modern science, from particle physics to medicine. </a:t>
            </a:r>
          </a:p>
          <a:p>
            <a:pPr lvl="0">
              <a:lnSpc>
                <a:spcPct val="100000"/>
              </a:lnSpc>
              <a:spcAft>
                <a:spcPts val="600"/>
              </a:spcAft>
            </a:pPr>
            <a:endParaRPr lang="en-US" sz="800" dirty="0"/>
          </a:p>
        </p:txBody>
      </p:sp>
    </p:spTree>
    <p:extLst>
      <p:ext uri="{BB962C8B-B14F-4D97-AF65-F5344CB8AC3E}">
        <p14:creationId xmlns:p14="http://schemas.microsoft.com/office/powerpoint/2010/main" val="2278456883"/>
      </p:ext>
    </p:extLst>
  </p:cSld>
  <p:clrMapOvr>
    <a:masterClrMapping/>
  </p:clrMapOvr>
  <p:extLst mod="1">
    <p:ext uri="{DCECCB84-F9BA-43D5-87BE-67443E8EF086}">
      <p15:sldGuideLst xmlns:p15="http://schemas.microsoft.com/office/powerpoint/2012/main" xmlns="">
        <p15:guide id="1" pos="1079">
          <p15:clr>
            <a:srgbClr val="FBAE40"/>
          </p15:clr>
        </p15:guide>
        <p15:guide id="2" pos="592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 Page_7">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sp>
        <p:nvSpPr>
          <p:cNvPr id="2" name="Title 1"/>
          <p:cNvSpPr>
            <a:spLocks noGrp="1"/>
          </p:cNvSpPr>
          <p:nvPr>
            <p:ph type="title" hasCustomPrompt="1"/>
          </p:nvPr>
        </p:nvSpPr>
        <p:spPr bwMode="ltGray">
          <a:xfrm>
            <a:off x="825501" y="563563"/>
            <a:ext cx="8239126"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tx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dirty="0">
              <a:solidFill>
                <a:schemeClr val="tx1"/>
              </a:solidFill>
            </a:endParaRPr>
          </a:p>
        </p:txBody>
      </p:sp>
      <p:sp>
        <p:nvSpPr>
          <p:cNvPr id="8" name="Text Placeholder 10"/>
          <p:cNvSpPr>
            <a:spLocks noGrp="1"/>
          </p:cNvSpPr>
          <p:nvPr>
            <p:ph type="body" sz="quarter" idx="14"/>
          </p:nvPr>
        </p:nvSpPr>
        <p:spPr bwMode="ltGray">
          <a:xfrm>
            <a:off x="825500" y="1412875"/>
            <a:ext cx="4508500"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849137" y="5637540"/>
            <a:ext cx="3778513"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cxnSp>
        <p:nvCxnSpPr>
          <p:cNvPr id="15" name="Straight Connector 14">
            <a:extLst>
              <a:ext uri="{FF2B5EF4-FFF2-40B4-BE49-F238E27FC236}">
                <a16:creationId xmlns:a16="http://schemas.microsoft.com/office/drawing/2014/main" xmlns="" id="{FEF262B8-4D52-4170-8AFE-18155C87FEC3}"/>
              </a:ext>
            </a:extLst>
          </p:cNvPr>
          <p:cNvCxnSpPr>
            <a:cxnSpLocks/>
          </p:cNvCxnSpPr>
          <p:nvPr/>
        </p:nvCxnSpPr>
        <p:spPr bwMode="ltGray">
          <a:xfrm>
            <a:off x="6047470" y="1695800"/>
            <a:ext cx="336279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DF3B8F01-B8A3-4511-B293-FFF292F62862}"/>
              </a:ext>
            </a:extLst>
          </p:cNvPr>
          <p:cNvSpPr txBox="1"/>
          <p:nvPr/>
        </p:nvSpPr>
        <p:spPr bwMode="ltGray">
          <a:xfrm>
            <a:off x="6047470" y="1458217"/>
            <a:ext cx="1718419" cy="184666"/>
          </a:xfrm>
          <a:prstGeom prst="rect">
            <a:avLst/>
          </a:prstGeom>
          <a:noFill/>
        </p:spPr>
        <p:txBody>
          <a:bodyPr wrap="none" lIns="0" tIns="0" rIns="0" bIns="0" rtlCol="0">
            <a:spAutoFit/>
          </a:bodyPr>
          <a:lstStyle/>
          <a:p>
            <a:r>
              <a:rPr lang="en-GB" sz="1200" dirty="0">
                <a:solidFill>
                  <a:srgbClr val="FFFFFF"/>
                </a:solidFill>
              </a:rPr>
              <a:t>The story behind the image</a:t>
            </a:r>
          </a:p>
        </p:txBody>
      </p:sp>
      <p:pic>
        <p:nvPicPr>
          <p:cNvPr id="20" name="Picture 19">
            <a:extLst>
              <a:ext uri="{FF2B5EF4-FFF2-40B4-BE49-F238E27FC236}">
                <a16:creationId xmlns:a16="http://schemas.microsoft.com/office/drawing/2014/main" xmlns="" id="{05AB82A9-62CB-4A5E-B702-41E4DB9811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ltGray">
          <a:xfrm>
            <a:off x="6047470" y="1795225"/>
            <a:ext cx="776243" cy="2031974"/>
          </a:xfrm>
          <a:prstGeom prst="rect">
            <a:avLst/>
          </a:prstGeom>
          <a:noFill/>
          <a:ln>
            <a:noFill/>
          </a:ln>
        </p:spPr>
      </p:pic>
      <p:pic>
        <p:nvPicPr>
          <p:cNvPr id="13" name="Picture 12">
            <a:extLst>
              <a:ext uri="{FF2B5EF4-FFF2-40B4-BE49-F238E27FC236}">
                <a16:creationId xmlns:a16="http://schemas.microsoft.com/office/drawing/2014/main" xmlns="" id="{79BE4A3C-0D32-4CC1-B2A0-F1C90B8B388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ltGray">
          <a:xfrm>
            <a:off x="6230482" y="6037650"/>
            <a:ext cx="3170060" cy="306000"/>
          </a:xfrm>
          <a:prstGeom prst="rect">
            <a:avLst/>
          </a:prstGeom>
        </p:spPr>
      </p:pic>
      <p:sp>
        <p:nvSpPr>
          <p:cNvPr id="19" name="TextBox 18">
            <a:extLst>
              <a:ext uri="{FF2B5EF4-FFF2-40B4-BE49-F238E27FC236}">
                <a16:creationId xmlns:a16="http://schemas.microsoft.com/office/drawing/2014/main" xmlns="" id="{0376CAC4-FE9A-4EEC-8644-CC9A94D05DE5}"/>
              </a:ext>
            </a:extLst>
          </p:cNvPr>
          <p:cNvSpPr txBox="1"/>
          <p:nvPr userDrawn="1"/>
        </p:nvSpPr>
        <p:spPr bwMode="ltGray">
          <a:xfrm>
            <a:off x="6841187" y="1722408"/>
            <a:ext cx="2569077" cy="1488475"/>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lvl="0">
              <a:lnSpc>
                <a:spcPct val="100000"/>
              </a:lnSpc>
              <a:spcAft>
                <a:spcPts val="600"/>
              </a:spcAft>
            </a:pPr>
            <a:r>
              <a:rPr lang="de-DE" sz="1000" b="1" dirty="0"/>
              <a:t>Chien Shiung Wu (1912–1997)</a:t>
            </a:r>
          </a:p>
          <a:p>
            <a:pPr lvl="0">
              <a:lnSpc>
                <a:spcPct val="100000"/>
              </a:lnSpc>
              <a:spcAft>
                <a:spcPts val="600"/>
              </a:spcAft>
            </a:pPr>
            <a:r>
              <a:rPr lang="en-US" sz="800" dirty="0"/>
              <a:t>Chien Shiung Wu was a Chinese American experimental physicist best known for conducting The Wu experiment that bears her name. This experiment showed that the conservation of parity was violated by a weak interaction and it was possible to distinguish between a mirrored variation of the world and the mirror image of the current world. This discovery earned Wu the Wolf Prize in Physics in 1978.</a:t>
            </a:r>
          </a:p>
          <a:p>
            <a:pPr lvl="0">
              <a:lnSpc>
                <a:spcPct val="100000"/>
              </a:lnSpc>
              <a:spcAft>
                <a:spcPts val="600"/>
              </a:spcAft>
            </a:pPr>
            <a:endParaRPr lang="en-US" sz="800" dirty="0"/>
          </a:p>
        </p:txBody>
      </p:sp>
    </p:spTree>
    <p:extLst>
      <p:ext uri="{BB962C8B-B14F-4D97-AF65-F5344CB8AC3E}">
        <p14:creationId xmlns:p14="http://schemas.microsoft.com/office/powerpoint/2010/main" val="35906599"/>
      </p:ext>
    </p:extLst>
  </p:cSld>
  <p:clrMapOvr>
    <a:masterClrMapping/>
  </p:clrMapOvr>
  <p:extLst mod="1">
    <p:ext uri="{DCECCB84-F9BA-43D5-87BE-67443E8EF086}">
      <p15:sldGuideLst xmlns:p15="http://schemas.microsoft.com/office/powerpoint/2012/main" xmlns="">
        <p15:guide id="1" pos="1079">
          <p15:clr>
            <a:srgbClr val="FBAE40"/>
          </p15:clr>
        </p15:guide>
        <p15:guide id="2" pos="592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 Page_8">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sp>
        <p:nvSpPr>
          <p:cNvPr id="2" name="Title 1"/>
          <p:cNvSpPr>
            <a:spLocks noGrp="1"/>
          </p:cNvSpPr>
          <p:nvPr>
            <p:ph type="title" hasCustomPrompt="1"/>
          </p:nvPr>
        </p:nvSpPr>
        <p:spPr bwMode="ltGray">
          <a:xfrm>
            <a:off x="825501" y="563563"/>
            <a:ext cx="8239126"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tx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dirty="0">
              <a:solidFill>
                <a:schemeClr val="tx1"/>
              </a:solidFill>
            </a:endParaRPr>
          </a:p>
        </p:txBody>
      </p:sp>
      <p:sp>
        <p:nvSpPr>
          <p:cNvPr id="8" name="Text Placeholder 10"/>
          <p:cNvSpPr>
            <a:spLocks noGrp="1"/>
          </p:cNvSpPr>
          <p:nvPr>
            <p:ph type="body" sz="quarter" idx="14"/>
          </p:nvPr>
        </p:nvSpPr>
        <p:spPr bwMode="ltGray">
          <a:xfrm>
            <a:off x="825500" y="1412875"/>
            <a:ext cx="4508500"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849137" y="5637540"/>
            <a:ext cx="3778513"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cxnSp>
        <p:nvCxnSpPr>
          <p:cNvPr id="15" name="Straight Connector 14">
            <a:extLst>
              <a:ext uri="{FF2B5EF4-FFF2-40B4-BE49-F238E27FC236}">
                <a16:creationId xmlns:a16="http://schemas.microsoft.com/office/drawing/2014/main" xmlns="" id="{FEF262B8-4D52-4170-8AFE-18155C87FEC3}"/>
              </a:ext>
            </a:extLst>
          </p:cNvPr>
          <p:cNvCxnSpPr>
            <a:cxnSpLocks/>
          </p:cNvCxnSpPr>
          <p:nvPr/>
        </p:nvCxnSpPr>
        <p:spPr bwMode="ltGray">
          <a:xfrm>
            <a:off x="6047470" y="1695800"/>
            <a:ext cx="336279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DF3B8F01-B8A3-4511-B293-FFF292F62862}"/>
              </a:ext>
            </a:extLst>
          </p:cNvPr>
          <p:cNvSpPr txBox="1"/>
          <p:nvPr/>
        </p:nvSpPr>
        <p:spPr bwMode="ltGray">
          <a:xfrm>
            <a:off x="6047470" y="1458217"/>
            <a:ext cx="1718419" cy="184666"/>
          </a:xfrm>
          <a:prstGeom prst="rect">
            <a:avLst/>
          </a:prstGeom>
          <a:noFill/>
        </p:spPr>
        <p:txBody>
          <a:bodyPr wrap="none" lIns="0" tIns="0" rIns="0" bIns="0" rtlCol="0">
            <a:spAutoFit/>
          </a:bodyPr>
          <a:lstStyle/>
          <a:p>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xmlns="" id="{C1C7E829-A605-4E86-9132-6854D27C69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6230482" y="6037650"/>
            <a:ext cx="3170060" cy="306000"/>
          </a:xfrm>
          <a:prstGeom prst="rect">
            <a:avLst/>
          </a:prstGeom>
        </p:spPr>
      </p:pic>
      <p:pic>
        <p:nvPicPr>
          <p:cNvPr id="14" name="Picture 13" descr="A blue and white text&#10;&#10;Description generated with very high confidence">
            <a:extLst>
              <a:ext uri="{FF2B5EF4-FFF2-40B4-BE49-F238E27FC236}">
                <a16:creationId xmlns:a16="http://schemas.microsoft.com/office/drawing/2014/main" xmlns="" id="{26E23444-1B92-4CF6-BA11-2FFF9C53F2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ltGray">
          <a:xfrm>
            <a:off x="6047470" y="1795225"/>
            <a:ext cx="776243" cy="2031974"/>
          </a:xfrm>
          <a:prstGeom prst="rect">
            <a:avLst/>
          </a:prstGeom>
        </p:spPr>
      </p:pic>
      <p:sp>
        <p:nvSpPr>
          <p:cNvPr id="19" name="TextBox 18">
            <a:extLst>
              <a:ext uri="{FF2B5EF4-FFF2-40B4-BE49-F238E27FC236}">
                <a16:creationId xmlns:a16="http://schemas.microsoft.com/office/drawing/2014/main" xmlns="" id="{23CB2639-9386-4AB0-896A-2F5C64015CE0}"/>
              </a:ext>
            </a:extLst>
          </p:cNvPr>
          <p:cNvSpPr txBox="1"/>
          <p:nvPr userDrawn="1"/>
        </p:nvSpPr>
        <p:spPr bwMode="ltGray">
          <a:xfrm>
            <a:off x="6841187" y="1722408"/>
            <a:ext cx="2569077" cy="1734697"/>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lvl="0">
              <a:lnSpc>
                <a:spcPct val="100000"/>
              </a:lnSpc>
              <a:spcAft>
                <a:spcPts val="600"/>
              </a:spcAft>
            </a:pPr>
            <a:r>
              <a:rPr lang="de-DE" sz="1000" b="1" dirty="0"/>
              <a:t>Alan Turing (1867–1934)</a:t>
            </a:r>
          </a:p>
          <a:p>
            <a:pPr lvl="0">
              <a:lnSpc>
                <a:spcPct val="100000"/>
              </a:lnSpc>
              <a:spcAft>
                <a:spcPts val="600"/>
              </a:spcAft>
            </a:pPr>
            <a:r>
              <a:rPr lang="en-US" sz="800" dirty="0"/>
              <a:t>The scope of the achievements of Alan Turing, computer pioneer, wartime code-breaker and polymath, cannot be overstated. Renowned as the man who broke the Enigma code, Turing is also considered the father of computer science and artificial intelligence. His legacy is represented here with a visualisation of a “Turing Machine”, a hypothetical device he devised to represent the logic of a computer. The binary code depicted translates to one of Turing’s memorable quotes: Science is a differential equation. Religion is a boundary condition. </a:t>
            </a:r>
          </a:p>
          <a:p>
            <a:pPr lvl="0">
              <a:lnSpc>
                <a:spcPct val="100000"/>
              </a:lnSpc>
              <a:spcAft>
                <a:spcPts val="600"/>
              </a:spcAft>
            </a:pPr>
            <a:endParaRPr lang="en-US" sz="800" dirty="0"/>
          </a:p>
        </p:txBody>
      </p:sp>
    </p:spTree>
    <p:extLst>
      <p:ext uri="{BB962C8B-B14F-4D97-AF65-F5344CB8AC3E}">
        <p14:creationId xmlns:p14="http://schemas.microsoft.com/office/powerpoint/2010/main" val="4219623022"/>
      </p:ext>
    </p:extLst>
  </p:cSld>
  <p:clrMapOvr>
    <a:masterClrMapping/>
  </p:clrMapOvr>
  <p:extLst mod="1">
    <p:ext uri="{DCECCB84-F9BA-43D5-87BE-67443E8EF086}">
      <p15:sldGuideLst xmlns:p15="http://schemas.microsoft.com/office/powerpoint/2012/main" xmlns="">
        <p15:guide id="1" pos="1079">
          <p15:clr>
            <a:srgbClr val="FBAE40"/>
          </p15:clr>
        </p15:guide>
        <p15:guide id="2" pos="592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ltGray">
          <a:xfrm>
            <a:off x="825501" y="538163"/>
            <a:ext cx="8239126" cy="370558"/>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bwMode="ltGray">
          <a:xfrm>
            <a:off x="825500" y="1436688"/>
            <a:ext cx="8239125" cy="3123932"/>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reeform 6"/>
          <p:cNvSpPr>
            <a:spLocks/>
          </p:cNvSpPr>
          <p:nvPr userDrawn="1"/>
        </p:nvSpPr>
        <p:spPr bwMode="ltGray">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2"/>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p:txBody>
      </p:sp>
      <p:sp>
        <p:nvSpPr>
          <p:cNvPr id="9" name="Rectangle 8"/>
          <p:cNvSpPr/>
          <p:nvPr userDrawn="1"/>
        </p:nvSpPr>
        <p:spPr bwMode="ltGray">
          <a:xfrm>
            <a:off x="825500" y="6387327"/>
            <a:ext cx="2090316" cy="223023"/>
          </a:xfrm>
          <a:prstGeom prst="rect">
            <a:avLst/>
          </a:prstGeom>
        </p:spPr>
        <p:txBody>
          <a:bodyPr wrap="none" lIns="0" tIns="0" rIns="0" bIns="0">
            <a:noAutofit/>
          </a:bodyPr>
          <a:lstStyle/>
          <a:p>
            <a:endParaRPr lang="en-GB" sz="1000" dirty="0">
              <a:solidFill>
                <a:schemeClr val="tx1"/>
              </a:solidFill>
            </a:endParaRPr>
          </a:p>
        </p:txBody>
      </p:sp>
      <p:pic>
        <p:nvPicPr>
          <p:cNvPr id="10" name="Picture 9"/>
          <p:cNvPicPr>
            <a:picLocks noChangeAspect="1"/>
          </p:cNvPicPr>
          <p:nvPr userDrawn="1"/>
        </p:nvPicPr>
        <p:blipFill>
          <a:blip r:embed="rId34">
            <a:extLst>
              <a:ext uri="{28A0092B-C50C-407E-A947-70E740481C1C}">
                <a14:useLocalDpi xmlns:a14="http://schemas.microsoft.com/office/drawing/2010/main"/>
              </a:ext>
            </a:extLst>
          </a:blip>
          <a:stretch>
            <a:fillRect/>
          </a:stretch>
        </p:blipFill>
        <p:spPr bwMode="ltGray">
          <a:xfrm>
            <a:off x="8009068" y="6413326"/>
            <a:ext cx="1055556" cy="101890"/>
          </a:xfrm>
          <a:prstGeom prst="rect">
            <a:avLst/>
          </a:prstGeom>
        </p:spPr>
      </p:pic>
    </p:spTree>
    <p:extLst>
      <p:ext uri="{BB962C8B-B14F-4D97-AF65-F5344CB8AC3E}">
        <p14:creationId xmlns:p14="http://schemas.microsoft.com/office/powerpoint/2010/main" val="4161865969"/>
      </p:ext>
    </p:extLst>
  </p:cSld>
  <p:clrMap bg1="lt1" tx1="dk1" bg2="lt2" tx2="dk2" accent1="accent1" accent2="accent2" accent3="accent3" accent4="accent4" accent5="accent5" accent6="accent6" hlink="hlink" folHlink="folHlink"/>
  <p:sldLayoutIdLst>
    <p:sldLayoutId id="2147483723" r:id="rId1"/>
    <p:sldLayoutId id="2147483718"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11" r:id="rId20"/>
    <p:sldLayoutId id="2147483750" r:id="rId21"/>
    <p:sldLayoutId id="2147483751" r:id="rId22"/>
    <p:sldLayoutId id="2147483752" r:id="rId23"/>
    <p:sldLayoutId id="2147483753" r:id="rId24"/>
    <p:sldLayoutId id="2147483754" r:id="rId25"/>
    <p:sldLayoutId id="2147483703" r:id="rId26"/>
    <p:sldLayoutId id="2147483655" r:id="rId27"/>
    <p:sldLayoutId id="2147483700" r:id="rId28"/>
    <p:sldLayoutId id="2147483694" r:id="rId29"/>
    <p:sldLayoutId id="2147483695" r:id="rId30"/>
    <p:sldLayoutId id="2147483685" r:id="rId31"/>
    <p:sldLayoutId id="2147483755" r:id="rId32"/>
  </p:sldLayoutIdLst>
  <p:hf sldNum="0" hdr="0" dt="0"/>
  <p:txStyles>
    <p:titleStyle>
      <a:lvl1pPr algn="l" defTabSz="872722" rtl="0" eaLnBrk="1" latinLnBrk="0" hangingPunct="1">
        <a:spcBef>
          <a:spcPct val="0"/>
        </a:spcBef>
        <a:buNone/>
        <a:defRPr sz="2600" b="1" kern="1200">
          <a:solidFill>
            <a:srgbClr val="486A7E"/>
          </a:solidFill>
          <a:latin typeface="+mj-lt"/>
          <a:ea typeface="+mj-ea"/>
          <a:cs typeface="+mj-cs"/>
        </a:defRPr>
      </a:lvl1pPr>
    </p:titleStyle>
    <p:body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p:bodyStyle>
    <p:other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890" userDrawn="1">
          <p15:clr>
            <a:srgbClr val="F26B43"/>
          </p15:clr>
        </p15:guide>
        <p15:guide id="2" pos="512" userDrawn="1">
          <p15:clr>
            <a:srgbClr val="F26B43"/>
          </p15:clr>
        </p15:guide>
        <p15:guide id="4" pos="3219" userDrawn="1">
          <p15:clr>
            <a:srgbClr val="F26B43"/>
          </p15:clr>
        </p15:guide>
        <p15:guide id="5" pos="3021" userDrawn="1">
          <p15:clr>
            <a:srgbClr val="F26B43"/>
          </p15:clr>
        </p15:guide>
        <p15:guide id="12" pos="5705" userDrawn="1">
          <p15:clr>
            <a:srgbClr val="F26B43"/>
          </p15:clr>
        </p15:guide>
        <p15:guide id="14" orient="horz" pos="4020" userDrawn="1">
          <p15:clr>
            <a:srgbClr val="F26B43"/>
          </p15:clr>
        </p15:guide>
        <p15:guide id="15" orient="horz" pos="58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2.xml"/><Relationship Id="rId5" Type="http://schemas.openxmlformats.org/officeDocument/2006/relationships/hyperlink" Target="goo.gl/5KaXxh" TargetMode="Externa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73" t="7512" r="-3373" b="-7512"/>
          <a:stretch/>
        </p:blipFill>
        <p:spPr bwMode="auto">
          <a:xfrm>
            <a:off x="99600" y="252564"/>
            <a:ext cx="6721778" cy="46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727" y="3834441"/>
            <a:ext cx="5566876" cy="2505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3217" y="521497"/>
            <a:ext cx="24765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902766" y="1408735"/>
            <a:ext cx="2730754" cy="830997"/>
          </a:xfrm>
          <a:prstGeom prst="rect">
            <a:avLst/>
          </a:prstGeom>
          <a:noFill/>
        </p:spPr>
        <p:txBody>
          <a:bodyPr wrap="square" rtlCol="0">
            <a:spAutoFit/>
          </a:bodyPr>
          <a:lstStyle/>
          <a:p>
            <a:r>
              <a:rPr lang="en-GB" sz="1600" dirty="0" smtClean="0">
                <a:solidFill>
                  <a:schemeClr val="bg2">
                    <a:lumMod val="50000"/>
                  </a:schemeClr>
                </a:solidFill>
                <a:latin typeface="+mj-lt"/>
              </a:rPr>
              <a:t>For more information about Research Data Support, visit: </a:t>
            </a:r>
            <a:r>
              <a:rPr lang="en-GB" sz="1600" dirty="0" smtClean="0">
                <a:solidFill>
                  <a:schemeClr val="tx1">
                    <a:lumMod val="50000"/>
                    <a:lumOff val="50000"/>
                  </a:schemeClr>
                </a:solidFill>
                <a:latin typeface="+mj-lt"/>
                <a:hlinkClick r:id="rId5"/>
              </a:rPr>
              <a:t>goo.gl/5KaXxh</a:t>
            </a:r>
            <a:endParaRPr lang="en-GB" sz="1600" dirty="0">
              <a:solidFill>
                <a:schemeClr val="tx1">
                  <a:lumMod val="50000"/>
                  <a:lumOff val="50000"/>
                </a:schemeClr>
              </a:solidFill>
              <a:latin typeface="+mj-lt"/>
            </a:endParaRPr>
          </a:p>
        </p:txBody>
      </p:sp>
    </p:spTree>
    <p:extLst>
      <p:ext uri="{BB962C8B-B14F-4D97-AF65-F5344CB8AC3E}">
        <p14:creationId xmlns:p14="http://schemas.microsoft.com/office/powerpoint/2010/main" val="33948850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GjRJtQ0ZfE2eBifc8GU7kA"/>
</p:tagLst>
</file>

<file path=ppt/theme/theme1.xml><?xml version="1.0" encoding="utf-8"?>
<a:theme xmlns:a="http://schemas.openxmlformats.org/drawingml/2006/main" name="Springer Nature">
  <a:themeElements>
    <a:clrScheme name="Custom 19">
      <a:dk1>
        <a:srgbClr val="58595B"/>
      </a:dk1>
      <a:lt1>
        <a:srgbClr val="FFFFFF"/>
      </a:lt1>
      <a:dk2>
        <a:srgbClr val="B1B1B3"/>
      </a:dk2>
      <a:lt2>
        <a:srgbClr val="CEDBE0"/>
      </a:lt2>
      <a:accent1>
        <a:srgbClr val="628BA3"/>
      </a:accent1>
      <a:accent2>
        <a:srgbClr val="183642"/>
      </a:accent2>
      <a:accent3>
        <a:srgbClr val="DB1830"/>
      </a:accent3>
      <a:accent4>
        <a:srgbClr val="3C9CD7"/>
      </a:accent4>
      <a:accent5>
        <a:srgbClr val="8FAEC1"/>
      </a:accent5>
      <a:accent6>
        <a:srgbClr val="486A7E"/>
      </a:accent6>
      <a:hlink>
        <a:srgbClr val="3C9CD7"/>
      </a:hlink>
      <a:folHlink>
        <a:srgbClr val="3C9CD7"/>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72000" tIns="72000" rIns="72000" bIns="72000" rtlCol="0" anchor="ctr" anchorCtr="1"/>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72000" tIns="72000" rIns="72000" bIns="72000" rtlCol="0">
        <a:spAutoFit/>
      </a:bodyPr>
      <a:lstStyle>
        <a:defPPr>
          <a:defRPr sz="1000" dirty="0" smtClean="0"/>
        </a:defPPr>
      </a:lstStyle>
    </a:txDef>
  </a:objectDefaults>
  <a:extraClrSchemeLst/>
  <a:custClrLst>
    <a:custClr>
      <a:srgbClr val="937CB9"/>
    </a:custClr>
    <a:custClr>
      <a:srgbClr val="00B8B0"/>
    </a:custClr>
    <a:custClr>
      <a:srgbClr val="F58220"/>
    </a:custClr>
    <a:custClr>
      <a:srgbClr val="C4D82E"/>
    </a:custClr>
    <a:custClr>
      <a:srgbClr val="FFFFFF"/>
    </a:custClr>
    <a:custClr>
      <a:srgbClr val="FFFFFF"/>
    </a:custClr>
    <a:custClr>
      <a:srgbClr val="FFFFFF"/>
    </a:custClr>
    <a:custClr>
      <a:srgbClr val="FFFFFF"/>
    </a:custClr>
    <a:custClr>
      <a:srgbClr val="FFFFFF"/>
    </a:custClr>
    <a:custClr>
      <a:srgbClr val="FFFFFF"/>
    </a:custClr>
    <a:custClr>
      <a:srgbClr val="AE9DCB"/>
    </a:custClr>
    <a:custClr>
      <a:srgbClr val="40CAC4"/>
    </a:custClr>
    <a:custClr>
      <a:srgbClr val="F8A158"/>
    </a:custClr>
    <a:custClr>
      <a:srgbClr val="D3E262"/>
    </a:custClr>
    <a:custClr>
      <a:srgbClr val="FFFFFF"/>
    </a:custClr>
    <a:custClr>
      <a:srgbClr val="FFFFFF"/>
    </a:custClr>
    <a:custClr>
      <a:srgbClr val="FFFFFF"/>
    </a:custClr>
    <a:custClr>
      <a:srgbClr val="FFFFFF"/>
    </a:custClr>
    <a:custClr>
      <a:srgbClr val="FFFFFF"/>
    </a:custClr>
    <a:custClr>
      <a:srgbClr val="FFFFFF"/>
    </a:custClr>
    <a:custClr>
      <a:srgbClr val="BEB0D5"/>
    </a:custClr>
    <a:custClr>
      <a:srgbClr val="66D4D0"/>
    </a:custClr>
    <a:custClr>
      <a:srgbClr val="F9B479"/>
    </a:custClr>
    <a:custClr>
      <a:srgbClr val="DCE882"/>
    </a:custClr>
    <a:custClr>
      <a:srgbClr val="FFFFFF"/>
    </a:custClr>
    <a:custClr>
      <a:srgbClr val="FFFFFF"/>
    </a:custClr>
    <a:custClr>
      <a:srgbClr val="FFFFFF"/>
    </a:custClr>
    <a:custClr>
      <a:srgbClr val="FFFFFF"/>
    </a:custClr>
    <a:custClr>
      <a:srgbClr val="FFFFFF"/>
    </a:custClr>
    <a:custClr>
      <a:srgbClr val="FFFFFF"/>
    </a:custClr>
    <a:custClr>
      <a:srgbClr val="DFD8EA"/>
    </a:custClr>
    <a:custClr>
      <a:srgbClr val="B3EAE7"/>
    </a:custClr>
    <a:custClr>
      <a:srgbClr val="FCDABC"/>
    </a:custClr>
    <a:custClr>
      <a:srgbClr val="EDF3C0"/>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xmlns="" name="Presentation3" id="{0BD31386-E945-461E-8513-16A09F49BC23}" vid="{898B1D40-5C1C-4F5C-A23C-BAC86B68CB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a:srgbClr val="937CB9"/>
    </a:custClr>
    <a:custClr>
      <a:srgbClr val="00B8B0"/>
    </a:custClr>
    <a:custClr>
      <a:srgbClr val="F58220"/>
    </a:custClr>
    <a:custClr>
      <a:srgbClr val="C4D82E"/>
    </a:custClr>
    <a:custClr>
      <a:srgbClr val="FFFFFF"/>
    </a:custClr>
    <a:custClr>
      <a:srgbClr val="FFFFFF"/>
    </a:custClr>
    <a:custClr>
      <a:srgbClr val="FFFFFF"/>
    </a:custClr>
    <a:custClr>
      <a:srgbClr val="FFFFFF"/>
    </a:custClr>
    <a:custClr>
      <a:srgbClr val="FFFFFF"/>
    </a:custClr>
    <a:custClr>
      <a:srgbClr val="FFFFFF"/>
    </a:custClr>
    <a:custClr>
      <a:srgbClr val="AE9DCB"/>
    </a:custClr>
    <a:custClr>
      <a:srgbClr val="40CAC4"/>
    </a:custClr>
    <a:custClr>
      <a:srgbClr val="F8A158"/>
    </a:custClr>
    <a:custClr>
      <a:srgbClr val="D3E262"/>
    </a:custClr>
    <a:custClr>
      <a:srgbClr val="FFFFFF"/>
    </a:custClr>
    <a:custClr>
      <a:srgbClr val="FFFFFF"/>
    </a:custClr>
    <a:custClr>
      <a:srgbClr val="FFFFFF"/>
    </a:custClr>
    <a:custClr>
      <a:srgbClr val="FFFFFF"/>
    </a:custClr>
    <a:custClr>
      <a:srgbClr val="FFFFFF"/>
    </a:custClr>
    <a:custClr>
      <a:srgbClr val="FFFFFF"/>
    </a:custClr>
    <a:custClr>
      <a:srgbClr val="BEB0D5"/>
    </a:custClr>
    <a:custClr>
      <a:srgbClr val="66D4D0"/>
    </a:custClr>
    <a:custClr>
      <a:srgbClr val="F9B479"/>
    </a:custClr>
    <a:custClr>
      <a:srgbClr val="DCE882"/>
    </a:custClr>
    <a:custClr>
      <a:srgbClr val="FFFFFF"/>
    </a:custClr>
    <a:custClr>
      <a:srgbClr val="FFFFFF"/>
    </a:custClr>
    <a:custClr>
      <a:srgbClr val="FFFFFF"/>
    </a:custClr>
    <a:custClr>
      <a:srgbClr val="FFFFFF"/>
    </a:custClr>
    <a:custClr>
      <a:srgbClr val="FFFFFF"/>
    </a:custClr>
    <a:custClr>
      <a:srgbClr val="FFFFFF"/>
    </a:custClr>
    <a:custClr>
      <a:srgbClr val="DFD8EA"/>
    </a:custClr>
    <a:custClr>
      <a:srgbClr val="B3EAE7"/>
    </a:custClr>
    <a:custClr>
      <a:srgbClr val="FCDABC"/>
    </a:custClr>
    <a:custClr>
      <a:srgbClr val="EDF3C0"/>
    </a:custClr>
    <a:custClr>
      <a:srgbClr val="FFFFFF"/>
    </a:custClr>
    <a:custClr>
      <a:srgbClr val="FFFFFF"/>
    </a:custClr>
    <a:custClr>
      <a:srgbClr val="FFFFFF"/>
    </a:custClr>
    <a:custClr>
      <a:srgbClr val="FFFFFF"/>
    </a:custClr>
    <a:custClr>
      <a:srgbClr val="FFFFFF"/>
    </a:custClr>
    <a:custClr>
      <a:srgbClr val="FFFFFF"/>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a:srgbClr val="937CB9"/>
    </a:custClr>
    <a:custClr>
      <a:srgbClr val="00B8B0"/>
    </a:custClr>
    <a:custClr>
      <a:srgbClr val="F58220"/>
    </a:custClr>
    <a:custClr>
      <a:srgbClr val="C4D82E"/>
    </a:custClr>
    <a:custClr>
      <a:srgbClr val="FFFFFF"/>
    </a:custClr>
    <a:custClr>
      <a:srgbClr val="FFFFFF"/>
    </a:custClr>
    <a:custClr>
      <a:srgbClr val="FFFFFF"/>
    </a:custClr>
    <a:custClr>
      <a:srgbClr val="FFFFFF"/>
    </a:custClr>
    <a:custClr>
      <a:srgbClr val="FFFFFF"/>
    </a:custClr>
    <a:custClr>
      <a:srgbClr val="FFFFFF"/>
    </a:custClr>
    <a:custClr>
      <a:srgbClr val="AE9DCB"/>
    </a:custClr>
    <a:custClr>
      <a:srgbClr val="40CAC4"/>
    </a:custClr>
    <a:custClr>
      <a:srgbClr val="F8A158"/>
    </a:custClr>
    <a:custClr>
      <a:srgbClr val="D3E262"/>
    </a:custClr>
    <a:custClr>
      <a:srgbClr val="FFFFFF"/>
    </a:custClr>
    <a:custClr>
      <a:srgbClr val="FFFFFF"/>
    </a:custClr>
    <a:custClr>
      <a:srgbClr val="FFFFFF"/>
    </a:custClr>
    <a:custClr>
      <a:srgbClr val="FFFFFF"/>
    </a:custClr>
    <a:custClr>
      <a:srgbClr val="FFFFFF"/>
    </a:custClr>
    <a:custClr>
      <a:srgbClr val="FFFFFF"/>
    </a:custClr>
    <a:custClr>
      <a:srgbClr val="BEB0D5"/>
    </a:custClr>
    <a:custClr>
      <a:srgbClr val="66D4D0"/>
    </a:custClr>
    <a:custClr>
      <a:srgbClr val="F9B479"/>
    </a:custClr>
    <a:custClr>
      <a:srgbClr val="DCE882"/>
    </a:custClr>
    <a:custClr>
      <a:srgbClr val="FFFFFF"/>
    </a:custClr>
    <a:custClr>
      <a:srgbClr val="FFFFFF"/>
    </a:custClr>
    <a:custClr>
      <a:srgbClr val="FFFFFF"/>
    </a:custClr>
    <a:custClr>
      <a:srgbClr val="FFFFFF"/>
    </a:custClr>
    <a:custClr>
      <a:srgbClr val="FFFFFF"/>
    </a:custClr>
    <a:custClr>
      <a:srgbClr val="FFFFFF"/>
    </a:custClr>
    <a:custClr>
      <a:srgbClr val="DFD8EA"/>
    </a:custClr>
    <a:custClr>
      <a:srgbClr val="B3EAE7"/>
    </a:custClr>
    <a:custClr>
      <a:srgbClr val="FCDABC"/>
    </a:custClr>
    <a:custClr>
      <a:srgbClr val="EDF3C0"/>
    </a:custClr>
    <a:custClr>
      <a:srgbClr val="FFFFFF"/>
    </a:custClr>
    <a:custClr>
      <a:srgbClr val="FFFFFF"/>
    </a:custClr>
    <a:custClr>
      <a:srgbClr val="FFFFFF"/>
    </a:custClr>
    <a:custClr>
      <a:srgbClr val="FFFFFF"/>
    </a:custClr>
    <a:custClr>
      <a:srgbClr val="FFFFFF"/>
    </a:custClr>
    <a:custClr>
      <a:srgbClr val="FFFFFF"/>
    </a:custClr>
  </a:custClrLst>
</a:theme>
</file>

<file path=docProps/app.xml><?xml version="1.0" encoding="utf-8"?>
<Properties xmlns="http://schemas.openxmlformats.org/officeDocument/2006/extended-properties" xmlns:vt="http://schemas.openxmlformats.org/officeDocument/2006/docPropsVTypes">
  <Template>Springer Nature_PPT_v11</Template>
  <TotalTime>1254</TotalTime>
  <Words>11</Words>
  <Application>Microsoft Office PowerPoint</Application>
  <PresentationFormat>A4 Paper (210x297 mm)</PresentationFormat>
  <Paragraphs>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Springer Nature</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Springer Nature PowerPoint presentation title goes here</dc:title>
  <dc:creator>General Notes</dc:creator>
  <cp:lastModifiedBy>Kelly Duoos</cp:lastModifiedBy>
  <cp:revision>149</cp:revision>
  <cp:lastPrinted>2015-06-04T08:29:30Z</cp:lastPrinted>
  <dcterms:created xsi:type="dcterms:W3CDTF">2017-06-15T16:30:28Z</dcterms:created>
  <dcterms:modified xsi:type="dcterms:W3CDTF">2018-07-19T16:31:07Z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pdateToken">
    <vt:lpwstr>7</vt:lpwstr>
  </property>
  <property fmtid="{D5CDD505-2E9C-101B-9397-08002B2CF9AE}" pid="3" name="Jive_VersionGuid">
    <vt:lpwstr>25966125-dc8b-4ece-82ae-3d2e47096bed</vt:lpwstr>
  </property>
  <property fmtid="{D5CDD505-2E9C-101B-9397-08002B2CF9AE}" pid="4" name="Jive_LatestUserAccountName">
    <vt:lpwstr>kelly.duoos@biomedcentral.com</vt:lpwstr>
  </property>
  <property fmtid="{D5CDD505-2E9C-101B-9397-08002B2CF9AE}" pid="5" name="Offisync_UniqueId">
    <vt:lpwstr>122444</vt:lpwstr>
  </property>
  <property fmtid="{D5CDD505-2E9C-101B-9397-08002B2CF9AE}" pid="6" name="Offisync_ServerID">
    <vt:lpwstr>0d673023-5242-4d13-a9d7-ca41728b752d</vt:lpwstr>
  </property>
  <property fmtid="{D5CDD505-2E9C-101B-9397-08002B2CF9AE}" pid="7" name="Offisync_ProviderInitializationData">
    <vt:lpwstr>https://hive.springernature.com</vt:lpwstr>
  </property>
</Properties>
</file>